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75" r:id="rId10"/>
    <p:sldId id="278" r:id="rId11"/>
    <p:sldId id="276" r:id="rId12"/>
    <p:sldId id="277" r:id="rId13"/>
    <p:sldId id="274" r:id="rId14"/>
    <p:sldId id="262" r:id="rId15"/>
    <p:sldId id="263" r:id="rId16"/>
  </p:sldIdLst>
  <p:sldSz cx="12192000" cy="6858000"/>
  <p:notesSz cx="6858000" cy="9144000"/>
  <p:embeddedFontLst>
    <p:embeddedFont>
      <p:font typeface="Source Sans Pro Semibold" panose="020B0604020202020204" charset="0"/>
      <p:bold r:id="rId17"/>
      <p:boldItalic r:id="rId18"/>
    </p:embeddedFont>
    <p:embeddedFont>
      <p:font typeface="Source Sans Pro Light" panose="020B060402020202020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Source Sans Pro" panose="020B0604020202020204" charset="0"/>
      <p:regular r:id="rId27"/>
      <p:bold r:id="rId28"/>
      <p:italic r:id="rId29"/>
      <p:boldItalic r:id="rId30"/>
    </p:embeddedFont>
    <p:embeddedFont>
      <p:font typeface="Wingdings 2" panose="05020102010507070707" pitchFamily="18" charset="2"/>
      <p:regular r:id="rId31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káš Krystek" initials="L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97"/>
    <a:srgbClr val="358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85"/>
    <p:restoredTop sz="94674"/>
  </p:normalViewPr>
  <p:slideViewPr>
    <p:cSldViewPr snapToGrid="0" snapToObjects="1">
      <p:cViewPr varScale="1">
        <p:scale>
          <a:sx n="117" d="100"/>
          <a:sy n="117" d="100"/>
        </p:scale>
        <p:origin x="-76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EUR!$B$19</c:f>
              <c:strCache>
                <c:ptCount val="1"/>
                <c:pt idx="0">
                  <c:v>Construction industry</c:v>
                </c:pt>
              </c:strCache>
            </c:strRef>
          </c:tx>
          <c:spPr>
            <a:solidFill>
              <a:srgbClr val="005297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EUR!$A$20:$A$34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2011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Forecast</c:v>
                </c:pt>
              </c:strCache>
            </c:strRef>
          </c:cat>
          <c:val>
            <c:numRef>
              <c:f>EUR!$B$20:$B$34</c:f>
              <c:numCache>
                <c:formatCode>General</c:formatCode>
                <c:ptCount val="15"/>
                <c:pt idx="0">
                  <c:v>449282.8685258964</c:v>
                </c:pt>
                <c:pt idx="1">
                  <c:v>892430.27888446208</c:v>
                </c:pt>
                <c:pt idx="2">
                  <c:v>1859043.8247011951</c:v>
                </c:pt>
                <c:pt idx="3">
                  <c:v>2673187.250996016</c:v>
                </c:pt>
                <c:pt idx="4">
                  <c:v>2610916.3346613543</c:v>
                </c:pt>
                <c:pt idx="5">
                  <c:v>2065338.6454183266</c:v>
                </c:pt>
                <c:pt idx="6">
                  <c:v>2088127.4900398406</c:v>
                </c:pt>
                <c:pt idx="7">
                  <c:v>2192151.3944223104</c:v>
                </c:pt>
                <c:pt idx="8">
                  <c:v>2372908.3665338643</c:v>
                </c:pt>
                <c:pt idx="9">
                  <c:v>1975776.8924302787</c:v>
                </c:pt>
                <c:pt idx="10">
                  <c:v>2412270.9163346612</c:v>
                </c:pt>
                <c:pt idx="11">
                  <c:v>1583745.0199203186</c:v>
                </c:pt>
                <c:pt idx="12">
                  <c:v>1662310.7569721115</c:v>
                </c:pt>
                <c:pt idx="13">
                  <c:v>864741.03585657361</c:v>
                </c:pt>
                <c:pt idx="14">
                  <c:v>597609.56175298803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44-294E-AFA9-4617C63E7CA0}"/>
            </c:ext>
          </c:extLst>
        </c:ser>
        <c:ser>
          <c:idx val="1"/>
          <c:order val="1"/>
          <c:tx>
            <c:strRef>
              <c:f>EUR!$C$19</c:f>
              <c:strCache>
                <c:ptCount val="1"/>
                <c:pt idx="0">
                  <c:v>Automotive industry</c:v>
                </c:pt>
              </c:strCache>
            </c:strRef>
          </c:tx>
          <c:spPr>
            <a:solidFill>
              <a:srgbClr val="3584D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EUR!$A$20:$A$34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2011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Forecast</c:v>
                </c:pt>
              </c:strCache>
            </c:strRef>
          </c:cat>
          <c:val>
            <c:numRef>
              <c:f>EUR!$C$20:$C$34</c:f>
              <c:numCache>
                <c:formatCode>General</c:formatCode>
                <c:ptCount val="15"/>
                <c:pt idx="6">
                  <c:v>81992.03187250995</c:v>
                </c:pt>
                <c:pt idx="7">
                  <c:v>170278.88446215139</c:v>
                </c:pt>
                <c:pt idx="8">
                  <c:v>238207.17131474102</c:v>
                </c:pt>
                <c:pt idx="9">
                  <c:v>599362.54980079678</c:v>
                </c:pt>
                <c:pt idx="10">
                  <c:v>876494.02390438237</c:v>
                </c:pt>
                <c:pt idx="11">
                  <c:v>1445179.2828685257</c:v>
                </c:pt>
                <c:pt idx="12">
                  <c:v>1765776.8924302787</c:v>
                </c:pt>
                <c:pt idx="13">
                  <c:v>2098645.4183266931</c:v>
                </c:pt>
                <c:pt idx="14">
                  <c:v>2847011.952191235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A44-294E-AFA9-4617C63E7CA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7416704"/>
        <c:axId val="170541056"/>
      </c:barChart>
      <c:catAx>
        <c:axId val="57416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cs-CZ"/>
          </a:p>
        </c:txPr>
        <c:crossAx val="170541056"/>
        <c:crosses val="autoZero"/>
        <c:auto val="1"/>
        <c:lblAlgn val="ctr"/>
        <c:lblOffset val="100"/>
        <c:noMultiLvlLbl val="0"/>
      </c:catAx>
      <c:valAx>
        <c:axId val="17054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cs-CZ"/>
          </a:p>
        </c:txPr>
        <c:crossAx val="57416704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0366005100214433E-2"/>
                <c:y val="0.39673405413995916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ource Sans Pro" panose="020B0503030403020204" pitchFamily="34" charset="0"/>
                      <a:ea typeface="Source Sans Pro" panose="020B0503030403020204" pitchFamily="34" charset="0"/>
                      <a:cs typeface="+mn-cs"/>
                    </a:defRPr>
                  </a:pPr>
                  <a:r>
                    <a:rPr lang="cs-CZ" b="0"/>
                    <a:t>EUR (</a:t>
                  </a:r>
                  <a:r>
                    <a:rPr lang="en-US" b="0"/>
                    <a:t>million</a:t>
                  </a:r>
                  <a:r>
                    <a:rPr lang="cs-CZ" b="0"/>
                    <a:t>)</a:t>
                  </a:r>
                </a:p>
              </c:rich>
            </c:tx>
            <c:spPr>
              <a:noFill/>
              <a:ln>
                <a:noFill/>
              </a:ln>
              <a:effectLst/>
            </c:spPr>
          </c:dispUnitsLbl>
        </c:dispUnits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Source Sans Pro" panose="020B0503030403020204" pitchFamily="34" charset="0"/>
          <a:ea typeface="Source Sans Pro" panose="020B0503030403020204" pitchFamily="34" charset="0"/>
        </a:defRPr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466A134-02AE-A54C-A596-7E59E0CA0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0FD01184-1157-F943-AEAA-7DAD7DB37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0B26E925-8F60-3747-8069-BDAEC646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CBC1-93F3-D343-B947-2306A51C6D07}" type="datetimeFigureOut">
              <a:rPr lang="cs-CZ" smtClean="0"/>
              <a:t>02.07.2018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0D84894-6BB5-ED4F-B8B2-059B9159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BB0E62A9-D38F-D74D-AA3F-4C7B1A37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07C4-161A-B64F-BFF8-1941AE4EFE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708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D60F647-AC94-784B-9453-79282C32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B9306F2-3520-A54E-BCAF-921B1C18D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5F65BDA-C90F-264B-A70E-B13D6224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CBC1-93F3-D343-B947-2306A51C6D07}" type="datetimeFigureOut">
              <a:rPr lang="cs-CZ" smtClean="0"/>
              <a:t>02.07.2018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33E5A49B-1A62-6D4B-BB17-995B3675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6AB882AB-BB76-A140-9BFA-22EFADC3A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07C4-161A-B64F-BFF8-1941AE4EFE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003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31308BA0-2349-C14E-A9EC-A27D966128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E7124C4F-5AF6-1945-B2B9-58C2D43E0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E6C93397-7852-5747-BE79-288DF0AB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CBC1-93F3-D343-B947-2306A51C6D07}" type="datetimeFigureOut">
              <a:rPr lang="cs-CZ" smtClean="0"/>
              <a:t>02.07.2018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2029F29-7C01-3D45-A0CF-A81286887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ECC8F70E-DF7E-D44A-9A56-95903D038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07C4-161A-B64F-BFF8-1941AE4EFE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263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937951F-9C93-1241-8BAE-70F377EF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5A75C9F6-2F3B-7F40-8813-9D71B08C7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9DE3CF33-E7BC-DB4E-8073-9B9D6C86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CBC1-93F3-D343-B947-2306A51C6D07}" type="datetimeFigureOut">
              <a:rPr lang="cs-CZ" smtClean="0"/>
              <a:t>02.07.2018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E1EE612-072D-6C4D-BE1F-F092FDB6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BFBF4FE-4FB1-0440-8794-849659EB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07C4-161A-B64F-BFF8-1941AE4EFE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2155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21224C6-1EE8-3046-A967-E7000C7D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="" xmlns:a16="http://schemas.microsoft.com/office/drawing/2014/main" id="{CD3DC6C3-1E9E-5A43-AF0C-9EC4CE811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B1A0A6-120B-F44B-86A5-2FA6DEB6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CBC1-93F3-D343-B947-2306A51C6D07}" type="datetimeFigureOut">
              <a:rPr lang="cs-CZ" smtClean="0"/>
              <a:t>02.07.2018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CE317143-3305-C54C-A904-55ADBA6DF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8F34C88-7B00-A54A-B15E-AEFEDC377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07C4-161A-B64F-BFF8-1941AE4EFE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959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E939EC8-FD61-4746-92DF-46E6D1FC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D8E92DE5-C22A-F94B-B4AC-8B8C2E14D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="" xmlns:a16="http://schemas.microsoft.com/office/drawing/2014/main" id="{A35EF1E5-F11D-4B4A-83E1-B956E000F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678DCF74-353B-714D-8D83-FD92825C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CBC1-93F3-D343-B947-2306A51C6D07}" type="datetimeFigureOut">
              <a:rPr lang="cs-CZ" smtClean="0"/>
              <a:t>02.07.2018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0F4417FA-7950-A34B-AB3C-733CD8271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9652AEB-59D5-5F4E-B6D6-638826484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07C4-161A-B64F-BFF8-1941AE4EFE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608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1FA2E38-2DBB-984B-93D8-647961BD6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="" xmlns:a16="http://schemas.microsoft.com/office/drawing/2014/main" id="{A8757A78-6912-694B-A058-407FBD4C1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="" xmlns:a16="http://schemas.microsoft.com/office/drawing/2014/main" id="{FD85F5E4-816E-1A4E-A75D-8F65CA748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60608229-DAB1-4041-8144-D88BED90A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="" xmlns:a16="http://schemas.microsoft.com/office/drawing/2014/main" id="{88F487C6-9AD9-8640-A650-142A9B772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2EA9F23B-E1AD-144B-81E6-B52E748BA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CBC1-93F3-D343-B947-2306A51C6D07}" type="datetimeFigureOut">
              <a:rPr lang="cs-CZ" smtClean="0"/>
              <a:t>02.07.2018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E9A1A1B2-1372-0642-A4C9-0645FC40C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1C50E953-FE74-5448-BE0A-F1A96D84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07C4-161A-B64F-BFF8-1941AE4EFE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488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229C9FE-944D-9C48-9DF4-6EF8F3C4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16909885-C864-B84E-BDBF-8CBA88AD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CBC1-93F3-D343-B947-2306A51C6D07}" type="datetimeFigureOut">
              <a:rPr lang="cs-CZ" smtClean="0"/>
              <a:t>02.07.2018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9D274F29-1F51-F940-B6C8-DA2A606C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2DD23996-42F4-0443-9702-665BD21D2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07C4-161A-B64F-BFF8-1941AE4EFE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674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2A1EE3CD-2503-BA4B-819E-0D10DFEE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CBC1-93F3-D343-B947-2306A51C6D07}" type="datetimeFigureOut">
              <a:rPr lang="cs-CZ" smtClean="0"/>
              <a:t>02.07.2018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6F6BFB45-9E86-3246-904C-B6D8A929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0DC88FD4-DEE4-1F4D-885D-4415BC767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07C4-161A-B64F-BFF8-1941AE4EFE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621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B7E384F-F959-0A4C-BFC3-599D2F43D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D3DF8269-04BF-5C40-9B72-F8F3983F2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="" xmlns:a16="http://schemas.microsoft.com/office/drawing/2014/main" id="{A23347F3-EECC-D14E-ADFE-AB4ABFDB8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EB38F1E6-3356-4748-A5B6-3E27887F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CBC1-93F3-D343-B947-2306A51C6D07}" type="datetimeFigureOut">
              <a:rPr lang="cs-CZ" smtClean="0"/>
              <a:t>02.07.2018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8EE9AD10-09AF-C143-A72A-8D6449E2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EE970BB8-72AB-384E-A001-F49F2376D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07C4-161A-B64F-BFF8-1941AE4EFE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014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CFE08CC-6822-1F4D-AED4-8B2D06A8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9F79675B-5125-7F49-8CF1-583E4328D8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="" xmlns:a16="http://schemas.microsoft.com/office/drawing/2014/main" id="{8FD9972E-AD57-A44F-B66B-F1E481F51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590BD92A-79FC-2D46-83AC-0579FA053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CBC1-93F3-D343-B947-2306A51C6D07}" type="datetimeFigureOut">
              <a:rPr lang="cs-CZ" smtClean="0"/>
              <a:t>02.07.2018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9EFCBDA4-0BA7-A24C-9906-37D346CA6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B4AF9739-953C-FC45-9976-1E2CC36F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07C4-161A-B64F-BFF8-1941AE4EFE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58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="" xmlns:a16="http://schemas.microsoft.com/office/drawing/2014/main" id="{EF38391B-D79A-5B4C-9167-7D081596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="" xmlns:a16="http://schemas.microsoft.com/office/drawing/2014/main" id="{FD0503FF-34B1-8648-82A8-EB5007E54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EA793E6-F3BF-D14F-A4D7-BC6FD6978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7CBC1-93F3-D343-B947-2306A51C6D07}" type="datetimeFigureOut">
              <a:rPr lang="cs-CZ" smtClean="0"/>
              <a:t>02.07.2018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3A834201-CFC2-B14D-A128-95F7CDD10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9CFE9A6-85B0-5E47-965F-DCCA3DFF7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F07C4-161A-B64F-BFF8-1941AE4EFE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95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1D5CD1A-D66E-2643-A274-635D8EFD0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30891"/>
            <a:ext cx="9144000" cy="2170545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PRESSMETAL-CZ, SPOL. S R.O.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DF6D2BBC-9D51-A445-84A6-C87B28D88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4466"/>
            <a:ext cx="9144000" cy="113090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Serial production of formed and welded parts</a:t>
            </a:r>
            <a:endParaRPr lang="cs-CZ" sz="2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F8A9B857-67D8-D941-B33D-39B14098B7FC}"/>
              </a:ext>
            </a:extLst>
          </p:cNvPr>
          <p:cNvSpPr/>
          <p:nvPr/>
        </p:nvSpPr>
        <p:spPr>
          <a:xfrm>
            <a:off x="5556000" y="3598839"/>
            <a:ext cx="1080000" cy="36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323E502D-E5C8-3347-B8E1-6258E4CC9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8" y="6143978"/>
            <a:ext cx="1617048" cy="36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39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39577A-3735-FA4D-85C4-41492F29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8" y="0"/>
            <a:ext cx="10747407" cy="1001026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Source Sans Pro Light"/>
                <a:ea typeface="Source Sans Pro Semibold" panose="020B0503030403020204" pitchFamily="34" charset="0"/>
              </a:rPr>
              <a:t>MATERIALS AND COOPERATION</a:t>
            </a:r>
            <a:endParaRPr lang="en-US" sz="3200" b="1" dirty="0">
              <a:solidFill>
                <a:schemeClr val="bg1"/>
              </a:solidFill>
              <a:latin typeface="Source Sans Pro Light"/>
              <a:ea typeface="Source Sans Pro Semibold" panose="020B0503030403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0431ED21-C993-244D-AC4A-B93980E2E245}"/>
              </a:ext>
            </a:extLst>
          </p:cNvPr>
          <p:cNvSpPr txBox="1"/>
          <p:nvPr/>
        </p:nvSpPr>
        <p:spPr>
          <a:xfrm>
            <a:off x="0" y="146440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latin typeface="Source Sans Pro Light"/>
              </a:rPr>
              <a:t>Overview</a:t>
            </a:r>
            <a:r>
              <a:rPr lang="cs-CZ" sz="2400" dirty="0">
                <a:latin typeface="Source Sans Pro Light"/>
              </a:rPr>
              <a:t> </a:t>
            </a:r>
            <a:r>
              <a:rPr lang="cs-CZ" sz="2400" dirty="0" err="1">
                <a:latin typeface="Source Sans Pro Light"/>
              </a:rPr>
              <a:t>of</a:t>
            </a:r>
            <a:r>
              <a:rPr lang="cs-CZ" sz="2400" dirty="0">
                <a:latin typeface="Source Sans Pro Light"/>
              </a:rPr>
              <a:t> </a:t>
            </a:r>
            <a:r>
              <a:rPr lang="cs-CZ" sz="2400" dirty="0" err="1">
                <a:latin typeface="Source Sans Pro Light"/>
              </a:rPr>
              <a:t>used</a:t>
            </a:r>
            <a:r>
              <a:rPr lang="cs-CZ" sz="2400" dirty="0">
                <a:latin typeface="Source Sans Pro Light"/>
              </a:rPr>
              <a:t> </a:t>
            </a:r>
            <a:r>
              <a:rPr lang="cs-CZ" sz="2400" dirty="0" err="1">
                <a:latin typeface="Source Sans Pro Light"/>
              </a:rPr>
              <a:t>materials</a:t>
            </a:r>
            <a:r>
              <a:rPr lang="cs-CZ" sz="2400" dirty="0">
                <a:latin typeface="Source Sans Pro Light"/>
              </a:rPr>
              <a:t> and </a:t>
            </a:r>
            <a:r>
              <a:rPr lang="cs-CZ" sz="2400" dirty="0" err="1">
                <a:latin typeface="Source Sans Pro Light"/>
              </a:rPr>
              <a:t>surface</a:t>
            </a:r>
            <a:r>
              <a:rPr lang="cs-CZ" sz="2400" dirty="0">
                <a:latin typeface="Source Sans Pro Light"/>
              </a:rPr>
              <a:t> </a:t>
            </a:r>
            <a:r>
              <a:rPr lang="cs-CZ" sz="2400" dirty="0" err="1">
                <a:latin typeface="Source Sans Pro Light"/>
              </a:rPr>
              <a:t>treatments</a:t>
            </a:r>
            <a:r>
              <a:rPr lang="cs-CZ" sz="2400" dirty="0">
                <a:latin typeface="Source Sans Pro Light"/>
              </a:rPr>
              <a:t> on </a:t>
            </a:r>
            <a:r>
              <a:rPr lang="cs-CZ" sz="2400" dirty="0" err="1">
                <a:latin typeface="Source Sans Pro Light"/>
              </a:rPr>
              <a:t>current</a:t>
            </a:r>
            <a:r>
              <a:rPr lang="cs-CZ" sz="2400" dirty="0">
                <a:latin typeface="Source Sans Pro Light"/>
              </a:rPr>
              <a:t> </a:t>
            </a:r>
            <a:r>
              <a:rPr lang="cs-CZ" sz="2400" dirty="0" err="1">
                <a:latin typeface="Source Sans Pro Light"/>
              </a:rPr>
              <a:t>production</a:t>
            </a:r>
            <a:r>
              <a:rPr lang="cs-CZ" sz="2400" dirty="0">
                <a:latin typeface="Source Sans Pro Light"/>
              </a:rPr>
              <a:t>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2CB63600-AF7E-534B-B765-44F3C8A5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611" y="4277510"/>
            <a:ext cx="2743200" cy="1828800"/>
          </a:xfrm>
          <a:prstGeom prst="ellipse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7E1075D6-1636-5E46-8A11-BA9746020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730" y="4277510"/>
            <a:ext cx="2503021" cy="1867964"/>
          </a:xfrm>
          <a:prstGeom prst="ellipse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ástupný symbol pro obsah 2">
            <a:extLst>
              <a:ext uri="{FF2B5EF4-FFF2-40B4-BE49-F238E27FC236}">
                <a16:creationId xmlns="" xmlns:a16="http://schemas.microsoft.com/office/drawing/2014/main" id="{B4BABA37-B944-D644-A30D-2A36ED742AB4}"/>
              </a:ext>
            </a:extLst>
          </p:cNvPr>
          <p:cNvSpPr txBox="1">
            <a:spLocks/>
          </p:cNvSpPr>
          <p:nvPr/>
        </p:nvSpPr>
        <p:spPr>
          <a:xfrm>
            <a:off x="534358" y="2160102"/>
            <a:ext cx="5046453" cy="2531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0663">
              <a:buNone/>
            </a:pPr>
            <a:r>
              <a:rPr lang="cs-CZ" sz="2400" b="1" dirty="0" err="1" smtClean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Used</a:t>
            </a:r>
            <a:r>
              <a:rPr lang="cs-CZ" sz="2400" b="1" dirty="0" smtClean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 </a:t>
            </a:r>
            <a:r>
              <a:rPr lang="cs-CZ" sz="2400" b="1" dirty="0" err="1" smtClean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production</a:t>
            </a:r>
            <a:r>
              <a:rPr lang="cs-CZ" sz="2400" b="1" dirty="0" smtClean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 </a:t>
            </a:r>
            <a:r>
              <a:rPr lang="cs-CZ" sz="2400" b="1" dirty="0" err="1" smtClean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materials</a:t>
            </a:r>
            <a:endParaRPr lang="cs-CZ" sz="24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 indent="-220663">
              <a:buClr>
                <a:srgbClr val="005297"/>
              </a:buClr>
            </a:pP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Steel</a:t>
            </a:r>
          </a:p>
          <a:p>
            <a:pPr indent="-220663">
              <a:buClr>
                <a:srgbClr val="005297"/>
              </a:buClr>
            </a:pP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Stainless</a:t>
            </a: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steel</a:t>
            </a:r>
            <a:endParaRPr lang="cs-CZ" sz="20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  <a:p>
            <a:pPr indent="-220663">
              <a:buClr>
                <a:srgbClr val="005297"/>
              </a:buClr>
            </a:pP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Aluminium</a:t>
            </a:r>
          </a:p>
          <a:p>
            <a:pPr indent="-220663">
              <a:buClr>
                <a:srgbClr val="005297"/>
              </a:buClr>
            </a:pP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Brass</a:t>
            </a:r>
            <a:endParaRPr lang="cs-CZ" sz="20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</p:txBody>
      </p:sp>
      <p:sp>
        <p:nvSpPr>
          <p:cNvPr id="17" name="Zástupný symbol pro obsah 2">
            <a:extLst>
              <a:ext uri="{FF2B5EF4-FFF2-40B4-BE49-F238E27FC236}">
                <a16:creationId xmlns="" xmlns:a16="http://schemas.microsoft.com/office/drawing/2014/main" id="{3F971A79-2CB4-6446-9A3C-A649F7C0690A}"/>
              </a:ext>
            </a:extLst>
          </p:cNvPr>
          <p:cNvSpPr txBox="1">
            <a:spLocks/>
          </p:cNvSpPr>
          <p:nvPr/>
        </p:nvSpPr>
        <p:spPr>
          <a:xfrm>
            <a:off x="6096000" y="2160102"/>
            <a:ext cx="3480745" cy="4485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>
              <a:buNone/>
            </a:pPr>
            <a:r>
              <a:rPr lang="cs-CZ" sz="24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Surface</a:t>
            </a:r>
            <a:r>
              <a:rPr lang="cs-CZ" sz="24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 </a:t>
            </a:r>
            <a:r>
              <a:rPr lang="cs-CZ" sz="24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treatment</a:t>
            </a:r>
            <a:endParaRPr lang="cs-CZ" sz="18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>
              <a:buClr>
                <a:srgbClr val="005297"/>
              </a:buClr>
            </a:pP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Galvanic</a:t>
            </a: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Zinc</a:t>
            </a: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coating</a:t>
            </a:r>
            <a:endParaRPr lang="cs-CZ" sz="20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  <a:p>
            <a:pPr>
              <a:buClr>
                <a:srgbClr val="005297"/>
              </a:buClr>
            </a:pP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Hot </a:t>
            </a: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Dip</a:t>
            </a: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Galvanic</a:t>
            </a: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Coating</a:t>
            </a:r>
            <a:endParaRPr lang="cs-CZ" sz="20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  <a:p>
            <a:pPr>
              <a:buClr>
                <a:srgbClr val="005297"/>
              </a:buClr>
            </a:pP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Staining</a:t>
            </a:r>
            <a:endParaRPr lang="cs-CZ" sz="20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  <a:p>
            <a:pPr>
              <a:buClr>
                <a:srgbClr val="005297"/>
              </a:buClr>
            </a:pP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Painting</a:t>
            </a: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/ </a:t>
            </a: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Powder</a:t>
            </a: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Coating</a:t>
            </a:r>
            <a:endParaRPr lang="cs-CZ" sz="20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  <a:p>
            <a:pPr>
              <a:buClr>
                <a:srgbClr val="005297"/>
              </a:buClr>
            </a:pP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Zinc</a:t>
            </a: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- </a:t>
            </a: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Nickel</a:t>
            </a: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Phosphate</a:t>
            </a: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Coating</a:t>
            </a:r>
            <a:endParaRPr lang="cs-CZ" sz="20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  <a:p>
            <a:pPr>
              <a:buClr>
                <a:srgbClr val="005297"/>
              </a:buClr>
            </a:pP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Copper</a:t>
            </a:r>
            <a:r>
              <a:rPr lang="cs-CZ" sz="20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20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plating</a:t>
            </a:r>
            <a:endParaRPr lang="cs-CZ" sz="20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76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39577A-3735-FA4D-85C4-41492F29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8" y="0"/>
            <a:ext cx="10747407" cy="1001026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Source Sans Pro Light"/>
                <a:ea typeface="Source Sans Pro Semibold" panose="020B0503030403020204" pitchFamily="34" charset="0"/>
              </a:rPr>
              <a:t>ELECTRICAL DISCHARGE MACHINING (EDM)</a:t>
            </a:r>
            <a:endParaRPr lang="en-US" sz="3200" b="1" dirty="0">
              <a:solidFill>
                <a:schemeClr val="bg1"/>
              </a:solidFill>
              <a:latin typeface="Source Sans Pro Light"/>
              <a:ea typeface="Source Sans Pro Semibold" panose="020B0503030403020204" pitchFamily="34" charset="0"/>
            </a:endParaRPr>
          </a:p>
        </p:txBody>
      </p:sp>
      <p:pic>
        <p:nvPicPr>
          <p:cNvPr id="8" name="Picture 2" descr="VÃ½sledek obrÃ¡zku pro FANUC ROBOCUT Î±-C400">
            <a:extLst>
              <a:ext uri="{FF2B5EF4-FFF2-40B4-BE49-F238E27FC236}">
                <a16:creationId xmlns="" xmlns:a16="http://schemas.microsoft.com/office/drawing/2014/main" id="{005CAB64-0519-2B4D-BE7C-72C751C02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t="3366" r="7587" b="11938"/>
          <a:stretch/>
        </p:blipFill>
        <p:spPr bwMode="auto">
          <a:xfrm>
            <a:off x="1820950" y="1273982"/>
            <a:ext cx="3273012" cy="3023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hoto">
            <a:extLst>
              <a:ext uri="{FF2B5EF4-FFF2-40B4-BE49-F238E27FC236}">
                <a16:creationId xmlns="" xmlns:a16="http://schemas.microsoft.com/office/drawing/2014/main" id="{9765FC6F-C259-4240-B4BE-62112CB1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83" y="1171139"/>
            <a:ext cx="2433714" cy="3126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>
            <a:extLst>
              <a:ext uri="{FF2B5EF4-FFF2-40B4-BE49-F238E27FC236}">
                <a16:creationId xmlns="" xmlns:a16="http://schemas.microsoft.com/office/drawing/2014/main" id="{BA11271F-C2B2-1F44-8338-2AC3B120C3D9}"/>
              </a:ext>
            </a:extLst>
          </p:cNvPr>
          <p:cNvSpPr txBox="1">
            <a:spLocks/>
          </p:cNvSpPr>
          <p:nvPr/>
        </p:nvSpPr>
        <p:spPr>
          <a:xfrm>
            <a:off x="2442472" y="4570484"/>
            <a:ext cx="2029969" cy="797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4450" algn="ctr">
              <a:buClr>
                <a:srgbClr val="005297"/>
              </a:buClr>
              <a:buNone/>
            </a:pPr>
            <a:r>
              <a:rPr lang="cs-CZ" sz="20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Wire</a:t>
            </a:r>
            <a:r>
              <a:rPr lang="cs-CZ" sz="2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 EDM</a:t>
            </a:r>
          </a:p>
          <a:p>
            <a:pPr marL="0" indent="0" algn="ctr">
              <a:buNone/>
            </a:pPr>
            <a:endParaRPr lang="cs-CZ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="" xmlns:a16="http://schemas.microsoft.com/office/drawing/2014/main" id="{8B5F4273-5E76-C44D-B9DC-DEE5673556C9}"/>
              </a:ext>
            </a:extLst>
          </p:cNvPr>
          <p:cNvSpPr txBox="1">
            <a:spLocks/>
          </p:cNvSpPr>
          <p:nvPr/>
        </p:nvSpPr>
        <p:spPr>
          <a:xfrm>
            <a:off x="613113" y="5137150"/>
            <a:ext cx="10747407" cy="798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5297"/>
              </a:buClr>
            </a:pP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EDM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machines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are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used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for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shaping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molds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and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producing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complex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shapes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which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are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mostly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used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for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stamping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tools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production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.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="" xmlns:a16="http://schemas.microsoft.com/office/drawing/2014/main" id="{70D3C5DF-F777-524D-97F0-B1301F6F6104}"/>
              </a:ext>
            </a:extLst>
          </p:cNvPr>
          <p:cNvSpPr txBox="1">
            <a:spLocks/>
          </p:cNvSpPr>
          <p:nvPr/>
        </p:nvSpPr>
        <p:spPr>
          <a:xfrm>
            <a:off x="7166228" y="4570483"/>
            <a:ext cx="3135224" cy="797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5297"/>
              </a:buClr>
              <a:buNone/>
            </a:pPr>
            <a:r>
              <a:rPr lang="cs-CZ" sz="2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EDM </a:t>
            </a:r>
          </a:p>
          <a:p>
            <a:pPr marL="0" indent="0" algn="ctr">
              <a:buNone/>
            </a:pPr>
            <a:endParaRPr lang="cs-CZ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455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39577A-3735-FA4D-85C4-41492F29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8" y="0"/>
            <a:ext cx="10747407" cy="1001026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Source Sans Pro Light"/>
                <a:ea typeface="Source Sans Pro Semibold" panose="020B0503030403020204" pitchFamily="34" charset="0"/>
              </a:rPr>
              <a:t>TOOLSHOP</a:t>
            </a:r>
            <a:endParaRPr lang="en-US" sz="3200" b="1" dirty="0">
              <a:solidFill>
                <a:schemeClr val="bg1"/>
              </a:solidFill>
              <a:latin typeface="Source Sans Pro Light"/>
              <a:ea typeface="Source Sans Pro Semibold" panose="020B0503030403020204" pitchFamily="34" charset="0"/>
            </a:endParaRPr>
          </a:p>
        </p:txBody>
      </p:sp>
      <p:pic>
        <p:nvPicPr>
          <p:cNvPr id="10" name="Picture 3" descr="C:\Users\Petr\Desktop\matvikov\_DSC2652_A.jpg">
            <a:extLst>
              <a:ext uri="{FF2B5EF4-FFF2-40B4-BE49-F238E27FC236}">
                <a16:creationId xmlns="" xmlns:a16="http://schemas.microsoft.com/office/drawing/2014/main" id="{FD1F83B9-10D3-5549-AF01-5D1FEFFB7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0" r="275" b="6250"/>
          <a:stretch/>
        </p:blipFill>
        <p:spPr bwMode="auto">
          <a:xfrm>
            <a:off x="6769870" y="1368235"/>
            <a:ext cx="3924000" cy="2592000"/>
          </a:xfrm>
          <a:prstGeom prst="rect">
            <a:avLst/>
          </a:prstGeom>
          <a:noFill/>
          <a:effectLst>
            <a:softEdge rad="0"/>
          </a:effectLst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98535410-5F48-6D42-9E28-DB4B8EC78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1" t="4259" r="2358" b="4920"/>
          <a:stretch/>
        </p:blipFill>
        <p:spPr bwMode="auto">
          <a:xfrm>
            <a:off x="1319989" y="1368235"/>
            <a:ext cx="3924000" cy="2592000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>
            <a:extLst>
              <a:ext uri="{FF2B5EF4-FFF2-40B4-BE49-F238E27FC236}">
                <a16:creationId xmlns="" xmlns:a16="http://schemas.microsoft.com/office/drawing/2014/main" id="{25616D47-9574-2B40-AF46-B68EB54A05A4}"/>
              </a:ext>
            </a:extLst>
          </p:cNvPr>
          <p:cNvSpPr txBox="1">
            <a:spLocks/>
          </p:cNvSpPr>
          <p:nvPr/>
        </p:nvSpPr>
        <p:spPr>
          <a:xfrm>
            <a:off x="1319989" y="4922029"/>
            <a:ext cx="3924000" cy="90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5297"/>
              </a:buClr>
            </a:pP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Tool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production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and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assembly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since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2017</a:t>
            </a:r>
          </a:p>
          <a:p>
            <a:pPr>
              <a:buClr>
                <a:srgbClr val="005297"/>
              </a:buClr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6A734211-E5A0-A24A-94B8-6A4E66C0024E}"/>
              </a:ext>
            </a:extLst>
          </p:cNvPr>
          <p:cNvSpPr txBox="1"/>
          <p:nvPr/>
        </p:nvSpPr>
        <p:spPr>
          <a:xfrm>
            <a:off x="2027479" y="4241077"/>
            <a:ext cx="1733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Tools</a:t>
            </a:r>
            <a:r>
              <a:rPr lang="cs-CZ" sz="2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 </a:t>
            </a:r>
            <a:r>
              <a:rPr lang="cs-CZ" sz="20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assemly</a:t>
            </a:r>
            <a:endParaRPr lang="cs-CZ" sz="20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="" xmlns:a16="http://schemas.microsoft.com/office/drawing/2014/main" id="{68851E2B-7421-AE41-96AB-463EE508F830}"/>
              </a:ext>
            </a:extLst>
          </p:cNvPr>
          <p:cNvSpPr txBox="1"/>
          <p:nvPr/>
        </p:nvSpPr>
        <p:spPr>
          <a:xfrm>
            <a:off x="7586364" y="4241077"/>
            <a:ext cx="2291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Tools</a:t>
            </a:r>
            <a:r>
              <a:rPr lang="cs-CZ" sz="2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 </a:t>
            </a:r>
            <a:r>
              <a:rPr lang="cs-CZ" sz="20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maintenance</a:t>
            </a:r>
            <a:endParaRPr lang="cs-CZ" sz="20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17" name="Zástupný symbol pro obsah 2">
            <a:extLst>
              <a:ext uri="{FF2B5EF4-FFF2-40B4-BE49-F238E27FC236}">
                <a16:creationId xmlns="" xmlns:a16="http://schemas.microsoft.com/office/drawing/2014/main" id="{8AEE2635-6270-2A48-B660-DF9001C4674B}"/>
              </a:ext>
            </a:extLst>
          </p:cNvPr>
          <p:cNvSpPr txBox="1">
            <a:spLocks/>
          </p:cNvSpPr>
          <p:nvPr/>
        </p:nvSpPr>
        <p:spPr>
          <a:xfrm>
            <a:off x="6769870" y="4922029"/>
            <a:ext cx="3924000" cy="1195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5297"/>
              </a:buClr>
            </a:pP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Internal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maintanance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of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tools</a:t>
            </a:r>
            <a:endParaRPr lang="cs-CZ" sz="18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  <a:p>
            <a:pPr>
              <a:buClr>
                <a:srgbClr val="005297"/>
              </a:buClr>
            </a:pP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We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offer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simple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repairs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and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regrinding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of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cutting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tools</a:t>
            </a:r>
            <a:endParaRPr lang="cs-CZ" sz="18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  <a:p>
            <a:pPr marL="0" indent="0">
              <a:buNone/>
            </a:pPr>
            <a:endParaRPr lang="cs-CZ" sz="18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57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39577A-3735-FA4D-85C4-41492F29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8" y="0"/>
            <a:ext cx="10747407" cy="1001026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Source Sans Pro Light"/>
                <a:ea typeface="Source Sans Pro Semibold" panose="020B0503030403020204" pitchFamily="34" charset="0"/>
              </a:rPr>
              <a:t>AUTOMATION</a:t>
            </a:r>
            <a:endParaRPr lang="en-US" sz="3200" b="1" dirty="0">
              <a:solidFill>
                <a:schemeClr val="bg1"/>
              </a:solidFill>
              <a:latin typeface="Source Sans Pro Light"/>
              <a:ea typeface="Source Sans Pro Semibold" panose="020B0503030403020204" pitchFamily="34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534358" y="1235607"/>
            <a:ext cx="5511600" cy="155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5297"/>
              </a:buClr>
            </a:pP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We provide for our customers automated production as well as automation of production line in cooperation with </a:t>
            </a:r>
            <a:r>
              <a:rPr lang="cs-CZ" sz="18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our</a:t>
            </a:r>
            <a:r>
              <a:rPr lang="cs-CZ" sz="18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800" dirty="0" err="1" smtClean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partners</a:t>
            </a:r>
            <a:endParaRPr lang="cs-CZ" sz="18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</p:txBody>
      </p:sp>
      <p:pic>
        <p:nvPicPr>
          <p:cNvPr id="7" name="Obrázek 6" descr="DSC_5501AAA - Windows Prohlížeč fotografií">
            <a:extLst>
              <a:ext uri="{FF2B5EF4-FFF2-40B4-BE49-F238E27FC236}">
                <a16:creationId xmlns="" xmlns:a16="http://schemas.microsoft.com/office/drawing/2014/main" id="{1A415368-A85D-254B-9F2B-013AA5C69F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29" y="3029802"/>
            <a:ext cx="5112568" cy="270376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802533E3-11D4-0B49-8E47-CC1D84B08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r="8067" b="4750"/>
          <a:stretch/>
        </p:blipFill>
        <p:spPr bwMode="auto">
          <a:xfrm>
            <a:off x="6096000" y="1968813"/>
            <a:ext cx="5362991" cy="3764751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411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39577A-3735-FA4D-85C4-41492F29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2" y="1"/>
            <a:ext cx="10747407" cy="1001026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5297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CONTACT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5DF4F062-8DCC-184B-9AE5-5927703CE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11" y="1524000"/>
            <a:ext cx="3810000" cy="38100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="" xmlns:a16="http://schemas.microsoft.com/office/drawing/2014/main" id="{248FC419-29D4-4498-AFFE-4C1A2C85DB67}"/>
              </a:ext>
            </a:extLst>
          </p:cNvPr>
          <p:cNvSpPr txBox="1"/>
          <p:nvPr/>
        </p:nvSpPr>
        <p:spPr>
          <a:xfrm>
            <a:off x="1292994" y="1444844"/>
            <a:ext cx="480300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2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info</a:t>
            </a:r>
            <a:r>
              <a:rPr lang="en-US" altLang="cs-CZ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@</a:t>
            </a:r>
            <a:r>
              <a:rPr lang="en-US" altLang="cs-CZ" sz="2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pressmetal.cz</a:t>
            </a:r>
            <a:endParaRPr lang="en-US" altLang="cs-CZ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="" xmlns:a16="http://schemas.microsoft.com/office/drawing/2014/main" id="{B8D5F5F7-199A-468B-8010-A9A7D790D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3" y="1689057"/>
            <a:ext cx="424224" cy="34173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E875BB8E-D42A-4E5E-A8EB-04235181A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31" y="4273680"/>
            <a:ext cx="424224" cy="56563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1AE2DD7-B9D9-469F-A7BA-18C337CADF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31" y="3427461"/>
            <a:ext cx="424224" cy="42422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27E7AA91-E118-44BC-B4EA-FFACFF0BC3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3" y="2535934"/>
            <a:ext cx="424224" cy="424224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="" xmlns:a16="http://schemas.microsoft.com/office/drawing/2014/main" id="{73DA703D-2B71-47A2-940D-BEB525952E56}"/>
              </a:ext>
            </a:extLst>
          </p:cNvPr>
          <p:cNvSpPr txBox="1"/>
          <p:nvPr/>
        </p:nvSpPr>
        <p:spPr>
          <a:xfrm>
            <a:off x="1292994" y="2302501"/>
            <a:ext cx="480300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+420 558 329 317</a:t>
            </a:r>
            <a:endParaRPr lang="en-US" altLang="cs-CZ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="" xmlns:a16="http://schemas.microsoft.com/office/drawing/2014/main" id="{18B8E7FD-6FB6-40D8-A02C-412C2D380A61}"/>
              </a:ext>
            </a:extLst>
          </p:cNvPr>
          <p:cNvSpPr txBox="1"/>
          <p:nvPr/>
        </p:nvSpPr>
        <p:spPr>
          <a:xfrm>
            <a:off x="1292994" y="3211788"/>
            <a:ext cx="480300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altLang="cs-CZ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www.</a:t>
            </a:r>
            <a:r>
              <a:rPr lang="en-US" altLang="cs-CZ" sz="2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pressmetal.cz</a:t>
            </a:r>
            <a:endParaRPr lang="en-US" altLang="cs-CZ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="" xmlns:a16="http://schemas.microsoft.com/office/drawing/2014/main" id="{30D311D5-77AC-49CD-9938-47A631C763A8}"/>
              </a:ext>
            </a:extLst>
          </p:cNvPr>
          <p:cNvSpPr txBox="1"/>
          <p:nvPr/>
        </p:nvSpPr>
        <p:spPr>
          <a:xfrm>
            <a:off x="1292994" y="4122198"/>
            <a:ext cx="4803006" cy="670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cs-CZ" sz="2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Staré</a:t>
            </a:r>
            <a:r>
              <a:rPr lang="en-US" altLang="cs-CZ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altLang="cs-CZ" sz="2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Město</a:t>
            </a:r>
            <a:r>
              <a:rPr lang="en-US" altLang="cs-CZ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138,739 61 </a:t>
            </a:r>
            <a:r>
              <a:rPr lang="en-US" altLang="cs-CZ" sz="2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Třinec</a:t>
            </a:r>
            <a:endParaRPr lang="en-US" altLang="cs-CZ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680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1D5CD1A-D66E-2643-A274-635D8EFD0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271" y="3896635"/>
            <a:ext cx="9601199" cy="1034593"/>
          </a:xfrm>
        </p:spPr>
        <p:txBody>
          <a:bodyPr>
            <a:normAutofit/>
          </a:bodyPr>
          <a:lstStyle/>
          <a:p>
            <a:r>
              <a:rPr lang="cs-CZ" sz="3400" b="1" dirty="0">
                <a:solidFill>
                  <a:schemeClr val="bg1"/>
                </a:solidFill>
                <a:latin typeface="Source Sans Pro"/>
                <a:ea typeface="Source Sans Pro Semibold" panose="020B0503030403020204" pitchFamily="34" charset="0"/>
              </a:rPr>
              <a:t>WE ARE LOOKING FORWARD TO FUTURE COOPERATION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DF6D2BBC-9D51-A445-84A6-C87B28D88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3848"/>
            <a:ext cx="9144000" cy="51319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</a:rPr>
              <a:t>FORMING A PART, SHAPING THE WORLD.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F8A9B857-67D8-D941-B33D-39B14098B7FC}"/>
              </a:ext>
            </a:extLst>
          </p:cNvPr>
          <p:cNvSpPr/>
          <p:nvPr/>
        </p:nvSpPr>
        <p:spPr>
          <a:xfrm>
            <a:off x="5556000" y="3598839"/>
            <a:ext cx="1080000" cy="36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A31F8C81-3F86-E549-903A-53E981A1E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36" y="1663384"/>
            <a:ext cx="4056313" cy="8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5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39577A-3735-FA4D-85C4-41492F29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2" y="1"/>
            <a:ext cx="10747407" cy="1001026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Source Sans Pro Light"/>
                <a:ea typeface="Source Sans Pro Semibold" panose="020B0503030403020204" pitchFamily="34" charset="0"/>
              </a:rPr>
              <a:t>ABOUT PRESSMETAL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515965D9-849F-B545-BE6C-78E2503CA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92" y="1722922"/>
            <a:ext cx="5489608" cy="33443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5297"/>
              </a:buClr>
              <a:defRPr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Established in 2002</a:t>
            </a:r>
            <a:endParaRPr lang="cs-CZ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5297"/>
              </a:buClr>
              <a:defRPr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Production hall is located in Trinec and Jablunkov</a:t>
            </a:r>
            <a:endParaRPr lang="cs-CZ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5297"/>
              </a:buClr>
              <a:defRPr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Strategical location near to Poland and Slovakia</a:t>
            </a:r>
            <a:endParaRPr lang="cs-CZ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5297"/>
              </a:buClr>
              <a:defRPr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Supplying 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automotive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construction 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and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engineering industry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5297"/>
              </a:buClr>
              <a:defRPr/>
            </a:pPr>
            <a:r>
              <a:rPr lang="cs-CZ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Amount of emploees: 70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4BB97DA7-26BB-A74B-AA9D-3B4558378F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7642"/>
            <a:ext cx="5086516" cy="314271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1997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39577A-3735-FA4D-85C4-41492F29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2" y="1"/>
            <a:ext cx="10747407" cy="1001026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Source Sans Pro Light"/>
                <a:ea typeface="Source Sans Pro Semibold" panose="020B0503030403020204" pitchFamily="34" charset="0"/>
              </a:rPr>
              <a:t>COMPANY SALES – TURNOVER (EUR)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="" xmlns:a16="http://schemas.microsoft.com/office/drawing/2014/main" id="{53BC7A3E-D847-7C49-91E1-D741E852AD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8488179"/>
              </p:ext>
            </p:extLst>
          </p:nvPr>
        </p:nvGraphicFramePr>
        <p:xfrm>
          <a:off x="1518249" y="1397479"/>
          <a:ext cx="9133225" cy="456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68910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39577A-3735-FA4D-85C4-41492F29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92" y="1"/>
            <a:ext cx="10747407" cy="1001026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Source Sans Pro Light"/>
                <a:ea typeface="Source Sans Pro Semibold" panose="020B0503030403020204" pitchFamily="34" charset="0"/>
              </a:rPr>
              <a:t>APPEARANCE OF OUR  PRODUCTS</a:t>
            </a:r>
            <a:endParaRPr lang="cs-CZ" sz="3200" b="1" dirty="0">
              <a:solidFill>
                <a:schemeClr val="bg1"/>
              </a:solidFill>
              <a:latin typeface="Source Sans Pro Light"/>
              <a:ea typeface="Source Sans Pro Semibold" panose="020B0503030403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515965D9-849F-B545-BE6C-78E2503CA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92" y="1366787"/>
            <a:ext cx="5489608" cy="4621057"/>
          </a:xfrm>
        </p:spPr>
        <p:txBody>
          <a:bodyPr>
            <a:normAutofit/>
          </a:bodyPr>
          <a:lstStyle/>
          <a:p>
            <a:pPr marL="273050">
              <a:lnSpc>
                <a:spcPct val="120000"/>
              </a:lnSpc>
              <a:buClr>
                <a:srgbClr val="3584D6"/>
              </a:buClr>
              <a:buNone/>
              <a:defRPr/>
            </a:pPr>
            <a:r>
              <a:rPr lang="en-US" sz="2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Automotive industry: </a:t>
            </a:r>
          </a:p>
          <a:p>
            <a:pPr marL="266700" lvl="1" indent="-266700">
              <a:lnSpc>
                <a:spcPct val="120000"/>
              </a:lnSpc>
              <a:spcAft>
                <a:spcPts val="200"/>
              </a:spcAft>
              <a:buClr>
                <a:srgbClr val="005297"/>
              </a:buClr>
              <a:defRPr/>
            </a:pPr>
            <a:r>
              <a:rPr lang="cs-CZ" sz="2000" dirty="0">
                <a:latin typeface="Source Sans Pro Light"/>
                <a:ea typeface="Source Sans Pro" panose="020B0503030403020204" pitchFamily="34" charset="0"/>
              </a:rPr>
              <a:t>BMW, Audi, VW (GER)</a:t>
            </a:r>
          </a:p>
          <a:p>
            <a:pPr marL="266700" lvl="1" indent="-266700">
              <a:lnSpc>
                <a:spcPct val="120000"/>
              </a:lnSpc>
              <a:spcAft>
                <a:spcPts val="200"/>
              </a:spcAft>
              <a:buClr>
                <a:srgbClr val="005297"/>
              </a:buClr>
              <a:defRPr/>
            </a:pPr>
            <a:r>
              <a:rPr lang="cs-CZ" sz="2000" dirty="0">
                <a:latin typeface="Source Sans Pro Light"/>
                <a:ea typeface="Source Sans Pro" panose="020B0503030403020204" pitchFamily="34" charset="0"/>
              </a:rPr>
              <a:t>Ford (USA)</a:t>
            </a:r>
          </a:p>
          <a:p>
            <a:pPr marL="266700" lvl="1" indent="-266700">
              <a:lnSpc>
                <a:spcPct val="120000"/>
              </a:lnSpc>
              <a:spcAft>
                <a:spcPts val="200"/>
              </a:spcAft>
              <a:buClr>
                <a:srgbClr val="005297"/>
              </a:buClr>
              <a:defRPr/>
            </a:pPr>
            <a:r>
              <a:rPr lang="cs-CZ" sz="2000" dirty="0">
                <a:latin typeface="Source Sans Pro Light"/>
                <a:ea typeface="Source Sans Pro" panose="020B0503030403020204" pitchFamily="34" charset="0"/>
              </a:rPr>
              <a:t>Škoda (CZE)</a:t>
            </a:r>
          </a:p>
          <a:p>
            <a:pPr marL="266700" lvl="1" indent="-266700">
              <a:lnSpc>
                <a:spcPct val="120000"/>
              </a:lnSpc>
              <a:spcAft>
                <a:spcPts val="200"/>
              </a:spcAft>
              <a:buClr>
                <a:srgbClr val="005297"/>
              </a:buClr>
              <a:defRPr/>
            </a:pPr>
            <a:r>
              <a:rPr lang="cs-CZ" sz="2000" dirty="0">
                <a:latin typeface="Source Sans Pro Light"/>
                <a:ea typeface="Source Sans Pro" panose="020B0503030403020204" pitchFamily="34" charset="0"/>
              </a:rPr>
              <a:t>Toyota</a:t>
            </a:r>
            <a:r>
              <a:rPr lang="en-US" sz="2000" dirty="0">
                <a:latin typeface="Source Sans Pro Light"/>
                <a:ea typeface="Source Sans Pro" panose="020B0503030403020204" pitchFamily="34" charset="0"/>
              </a:rPr>
              <a:t>, </a:t>
            </a:r>
            <a:r>
              <a:rPr lang="cs-CZ" sz="2000" dirty="0">
                <a:latin typeface="Source Sans Pro Light"/>
                <a:ea typeface="Source Sans Pro" panose="020B0503030403020204" pitchFamily="34" charset="0"/>
              </a:rPr>
              <a:t>Suzuki, Honda</a:t>
            </a:r>
            <a:r>
              <a:rPr lang="en-US" sz="2000" dirty="0">
                <a:latin typeface="Source Sans Pro Light"/>
                <a:ea typeface="Source Sans Pro" panose="020B0503030403020204" pitchFamily="34" charset="0"/>
              </a:rPr>
              <a:t> </a:t>
            </a:r>
            <a:r>
              <a:rPr lang="cs-CZ" sz="2000" dirty="0">
                <a:latin typeface="Source Sans Pro Light"/>
                <a:ea typeface="Source Sans Pro" panose="020B0503030403020204" pitchFamily="34" charset="0"/>
              </a:rPr>
              <a:t>(JAP)</a:t>
            </a:r>
          </a:p>
          <a:p>
            <a:pPr marL="266700" lvl="1" indent="-266700">
              <a:lnSpc>
                <a:spcPct val="120000"/>
              </a:lnSpc>
              <a:spcAft>
                <a:spcPts val="200"/>
              </a:spcAft>
              <a:buClr>
                <a:srgbClr val="005297"/>
              </a:buClr>
              <a:defRPr/>
            </a:pPr>
            <a:r>
              <a:rPr lang="en-US" sz="2000" dirty="0">
                <a:latin typeface="Source Sans Pro Light"/>
                <a:ea typeface="Source Sans Pro" panose="020B0503030403020204" pitchFamily="34" charset="0"/>
                <a:sym typeface="Wingdings" panose="05000000000000000000" pitchFamily="2" charset="2"/>
              </a:rPr>
              <a:t>Hyundai, Kia</a:t>
            </a:r>
            <a:r>
              <a:rPr lang="cs-CZ" sz="2000" dirty="0">
                <a:latin typeface="Source Sans Pro Light"/>
                <a:ea typeface="Source Sans Pro" panose="020B0503030403020204" pitchFamily="34" charset="0"/>
                <a:sym typeface="Wingdings" panose="05000000000000000000" pitchFamily="2" charset="2"/>
              </a:rPr>
              <a:t> (KOR)</a:t>
            </a:r>
            <a:endParaRPr lang="cs-CZ" sz="2000" dirty="0">
              <a:latin typeface="Source Sans Pro Light"/>
              <a:ea typeface="Source Sans Pro" panose="020B0503030403020204" pitchFamily="34" charset="0"/>
            </a:endParaRPr>
          </a:p>
          <a:p>
            <a:pPr marL="273050">
              <a:lnSpc>
                <a:spcPct val="120000"/>
              </a:lnSpc>
              <a:buClr>
                <a:srgbClr val="005297"/>
              </a:buClr>
              <a:buNone/>
              <a:defRPr/>
            </a:pPr>
            <a:r>
              <a:rPr lang="en-US" sz="2000" b="1" dirty="0" smtClean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Construction </a:t>
            </a:r>
            <a:r>
              <a:rPr lang="en-US" sz="2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and Engeneering industry:</a:t>
            </a:r>
          </a:p>
          <a:p>
            <a:pPr marL="273050" lvl="1">
              <a:lnSpc>
                <a:spcPct val="120000"/>
              </a:lnSpc>
              <a:buClr>
                <a:srgbClr val="005297"/>
              </a:buClr>
              <a:defRPr/>
            </a:pPr>
            <a:r>
              <a:rPr lang="cs-CZ" sz="2000" dirty="0">
                <a:latin typeface="Source Sans Pro Light"/>
                <a:ea typeface="Source Sans Pro" panose="020B0503030403020204" pitchFamily="34" charset="0"/>
              </a:rPr>
              <a:t>Optimont 2000 s.r.o.</a:t>
            </a:r>
          </a:p>
          <a:p>
            <a:pPr marL="273050" lvl="1">
              <a:lnSpc>
                <a:spcPct val="120000"/>
              </a:lnSpc>
              <a:buClr>
                <a:srgbClr val="005297"/>
              </a:buClr>
              <a:defRPr/>
            </a:pPr>
            <a:r>
              <a:rPr lang="cs-CZ" sz="2000" dirty="0">
                <a:latin typeface="Source Sans Pro Light"/>
                <a:ea typeface="Source Sans Pro" panose="020B0503030403020204" pitchFamily="34" charset="0"/>
              </a:rPr>
              <a:t>Kovona a.s </a:t>
            </a:r>
            <a:endParaRPr lang="en-US" sz="2000" dirty="0">
              <a:latin typeface="Source Sans Pro Light"/>
              <a:ea typeface="Source Sans Pro" panose="020B0503030403020204" pitchFamily="34" charset="0"/>
            </a:endParaRPr>
          </a:p>
          <a:p>
            <a:pPr marL="273050" lvl="1">
              <a:lnSpc>
                <a:spcPct val="120000"/>
              </a:lnSpc>
              <a:buClr>
                <a:srgbClr val="005297"/>
              </a:buClr>
              <a:defRPr/>
            </a:pPr>
            <a:r>
              <a:rPr lang="en-US" sz="2000" dirty="0">
                <a:latin typeface="Source Sans Pro Light"/>
                <a:ea typeface="Source Sans Pro" panose="020B0503030403020204" pitchFamily="34" charset="0"/>
              </a:rPr>
              <a:t>Saviotechnics</a:t>
            </a:r>
            <a:endParaRPr lang="cs-CZ" dirty="0">
              <a:latin typeface="Source Sans Pro Light"/>
              <a:ea typeface="Source Sans Pro" panose="020B0503030403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4E660C6F-343F-0A46-B078-F5055E5B9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620" y="1305827"/>
            <a:ext cx="5448300" cy="50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01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39577A-3735-FA4D-85C4-41492F29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8" y="0"/>
            <a:ext cx="10747407" cy="100102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ource Sans Pro Light"/>
                <a:ea typeface="Source Sans Pro Semibold" panose="020B0503030403020204" pitchFamily="34" charset="0"/>
              </a:rPr>
              <a:t>QUALITY CERTIFICATION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534358" y="984498"/>
            <a:ext cx="10205528" cy="525283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5297"/>
              </a:buClr>
              <a:defRPr/>
            </a:pPr>
            <a:endParaRPr lang="en-US" sz="1800" b="1" dirty="0">
              <a:latin typeface="Source Sans Pro Light"/>
            </a:endParaRPr>
          </a:p>
          <a:p>
            <a:pPr marL="0" indent="0">
              <a:buClr>
                <a:srgbClr val="005297"/>
              </a:buClr>
              <a:buNone/>
              <a:defRPr/>
            </a:pPr>
            <a:r>
              <a:rPr lang="en-US" sz="18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External audits:</a:t>
            </a:r>
          </a:p>
          <a:p>
            <a:pPr marL="273050" lvl="1" indent="-265113">
              <a:buClr>
                <a:srgbClr val="005297"/>
              </a:buClr>
              <a:defRPr/>
            </a:pPr>
            <a:r>
              <a:rPr lang="en-US" sz="1800" b="1" dirty="0">
                <a:latin typeface="Source Sans Pro Light"/>
              </a:rPr>
              <a:t>IATF 16949</a:t>
            </a:r>
            <a:r>
              <a:rPr lang="en-US" sz="1800" dirty="0">
                <a:latin typeface="Source Sans Pro Light"/>
              </a:rPr>
              <a:t> </a:t>
            </a:r>
            <a:r>
              <a:rPr lang="cs-CZ" sz="1800" dirty="0">
                <a:latin typeface="Source Sans Pro Light"/>
              </a:rPr>
              <a:t>standard</a:t>
            </a:r>
            <a:r>
              <a:rPr lang="cs-CZ" sz="1800" b="1" dirty="0">
                <a:latin typeface="Source Sans Pro Light"/>
              </a:rPr>
              <a:t>– </a:t>
            </a:r>
            <a:r>
              <a:rPr lang="en-US" sz="1800" dirty="0">
                <a:latin typeface="Source Sans Pro Light"/>
              </a:rPr>
              <a:t>since 2018</a:t>
            </a:r>
            <a:endParaRPr lang="en-US" sz="1800" b="1" dirty="0">
              <a:latin typeface="Source Sans Pro Light"/>
            </a:endParaRPr>
          </a:p>
          <a:p>
            <a:pPr marL="273050" lvl="1" indent="-265113">
              <a:buClr>
                <a:srgbClr val="005297"/>
              </a:buClr>
              <a:defRPr/>
            </a:pPr>
            <a:r>
              <a:rPr lang="en-US" sz="1800" b="1" dirty="0">
                <a:latin typeface="Source Sans Pro Light"/>
              </a:rPr>
              <a:t>ISO/TS 16949 </a:t>
            </a:r>
            <a:r>
              <a:rPr lang="en-US" sz="1800" dirty="0">
                <a:latin typeface="Source Sans Pro Light"/>
              </a:rPr>
              <a:t>standard</a:t>
            </a:r>
            <a:r>
              <a:rPr lang="cs-CZ" sz="1800" b="1" dirty="0">
                <a:latin typeface="Source Sans Pro Light"/>
              </a:rPr>
              <a:t> </a:t>
            </a:r>
            <a:r>
              <a:rPr lang="en-US" sz="1800" dirty="0">
                <a:latin typeface="Source Sans Pro Light"/>
              </a:rPr>
              <a:t>from 2014 to 2017</a:t>
            </a:r>
            <a:endParaRPr lang="en-US" sz="1800" b="1" dirty="0">
              <a:latin typeface="Source Sans Pro Light"/>
            </a:endParaRPr>
          </a:p>
          <a:p>
            <a:pPr marL="273050" lvl="1" indent="-265113">
              <a:buClr>
                <a:srgbClr val="005297"/>
              </a:buClr>
              <a:defRPr/>
            </a:pPr>
            <a:r>
              <a:rPr lang="en-US" sz="1800" b="1" dirty="0">
                <a:latin typeface="Source Sans Pro Light"/>
              </a:rPr>
              <a:t>EN ISO 9001 </a:t>
            </a:r>
            <a:r>
              <a:rPr lang="en-US" sz="1800" dirty="0">
                <a:latin typeface="Source Sans Pro Light"/>
              </a:rPr>
              <a:t>standard </a:t>
            </a:r>
            <a:r>
              <a:rPr lang="cs-CZ" sz="1800" b="1" dirty="0">
                <a:latin typeface="Source Sans Pro Light"/>
              </a:rPr>
              <a:t>– </a:t>
            </a:r>
            <a:r>
              <a:rPr lang="en-US" sz="1800" dirty="0">
                <a:latin typeface="Source Sans Pro Light"/>
              </a:rPr>
              <a:t>from 2003 to 2014</a:t>
            </a:r>
            <a:r>
              <a:rPr lang="en-US" sz="1800" i="1" dirty="0">
                <a:latin typeface="Source Sans Pro Light"/>
              </a:rPr>
              <a:t/>
            </a:r>
            <a:br>
              <a:rPr lang="en-US" sz="1800" i="1" dirty="0">
                <a:latin typeface="Source Sans Pro Light"/>
              </a:rPr>
            </a:br>
            <a:r>
              <a:rPr lang="en-US" sz="1800" dirty="0">
                <a:latin typeface="Source Sans Pro Light"/>
              </a:rPr>
              <a:t>Audit company</a:t>
            </a:r>
            <a:r>
              <a:rPr lang="cs-CZ" sz="1800" dirty="0">
                <a:latin typeface="Source Sans Pro Light"/>
              </a:rPr>
              <a:t> - </a:t>
            </a:r>
            <a:r>
              <a:rPr lang="en-US" sz="1800" b="1" dirty="0">
                <a:latin typeface="Source Sans Pro Light"/>
              </a:rPr>
              <a:t>SGS Czech Republic </a:t>
            </a:r>
            <a:r>
              <a:rPr lang="en-US" sz="1800" dirty="0" smtClean="0">
                <a:latin typeface="Source Sans Pro Light"/>
              </a:rPr>
              <a:t>since </a:t>
            </a:r>
            <a:r>
              <a:rPr lang="en-US" sz="1800" dirty="0">
                <a:latin typeface="Source Sans Pro Light"/>
              </a:rPr>
              <a:t>2011</a:t>
            </a:r>
          </a:p>
          <a:p>
            <a:pPr marL="273050" lvl="1" indent="-265113">
              <a:buClr>
                <a:srgbClr val="005297"/>
              </a:buClr>
              <a:defRPr/>
            </a:pPr>
            <a:endParaRPr lang="en-US" sz="1800" i="1" dirty="0">
              <a:latin typeface="Source Sans Pro Light"/>
            </a:endParaRPr>
          </a:p>
          <a:p>
            <a:pPr marL="273050" lvl="1" indent="-265113">
              <a:spcBef>
                <a:spcPts val="0"/>
              </a:spcBef>
              <a:buClr>
                <a:srgbClr val="005297"/>
              </a:buClr>
              <a:defRPr/>
            </a:pPr>
            <a:r>
              <a:rPr lang="en-US" sz="1800" b="1" dirty="0">
                <a:latin typeface="Source Sans Pro Light"/>
              </a:rPr>
              <a:t>EN ISO 3834 </a:t>
            </a:r>
            <a:r>
              <a:rPr lang="en-US" sz="1800" dirty="0">
                <a:latin typeface="Source Sans Pro Light"/>
              </a:rPr>
              <a:t>standard</a:t>
            </a:r>
            <a:r>
              <a:rPr lang="en-US" sz="1800" b="1" dirty="0">
                <a:latin typeface="Source Sans Pro Light"/>
              </a:rPr>
              <a:t> </a:t>
            </a:r>
            <a:r>
              <a:rPr lang="en-US" sz="1800" dirty="0">
                <a:latin typeface="Source Sans Pro Light"/>
              </a:rPr>
              <a:t>– Welding quality management scheme – advanced welding quality requirements</a:t>
            </a:r>
            <a:r>
              <a:rPr lang="cs-CZ" sz="1800" dirty="0">
                <a:latin typeface="Source Sans Pro Light"/>
              </a:rPr>
              <a:t/>
            </a:r>
            <a:br>
              <a:rPr lang="cs-CZ" sz="1800" dirty="0">
                <a:latin typeface="Source Sans Pro Light"/>
              </a:rPr>
            </a:br>
            <a:r>
              <a:rPr lang="cs-CZ" sz="1800" dirty="0">
                <a:latin typeface="Source Sans Pro Light"/>
              </a:rPr>
              <a:t>A</a:t>
            </a:r>
            <a:r>
              <a:rPr lang="en-US" sz="1800" dirty="0">
                <a:latin typeface="Source Sans Pro Light"/>
              </a:rPr>
              <a:t>udit company –</a:t>
            </a:r>
            <a:r>
              <a:rPr lang="cs-CZ" sz="1800" dirty="0">
                <a:latin typeface="Source Sans Pro Light"/>
              </a:rPr>
              <a:t> </a:t>
            </a:r>
            <a:r>
              <a:rPr lang="en-US" sz="1800" b="1" dirty="0">
                <a:latin typeface="Source Sans Pro Light"/>
              </a:rPr>
              <a:t>Czech Welding Society </a:t>
            </a:r>
            <a:r>
              <a:rPr lang="en-US" sz="1800" dirty="0">
                <a:latin typeface="Source Sans Pro Light"/>
              </a:rPr>
              <a:t>since 2010</a:t>
            </a:r>
          </a:p>
          <a:p>
            <a:pPr marL="273050" lvl="1" indent="-265113">
              <a:buClr>
                <a:srgbClr val="005297"/>
              </a:buClr>
              <a:defRPr/>
            </a:pPr>
            <a:endParaRPr lang="en-US" sz="1800" dirty="0">
              <a:latin typeface="Source Sans Pro Light"/>
            </a:endParaRPr>
          </a:p>
          <a:p>
            <a:pPr marL="273050" lvl="1" indent="-265113">
              <a:spcBef>
                <a:spcPts val="0"/>
              </a:spcBef>
              <a:buClr>
                <a:srgbClr val="005297"/>
              </a:buClr>
              <a:defRPr/>
            </a:pPr>
            <a:r>
              <a:rPr lang="en-US" sz="1800" b="1" dirty="0">
                <a:latin typeface="Source Sans Pro Light"/>
              </a:rPr>
              <a:t>EN 1090-2+A1 </a:t>
            </a:r>
            <a:r>
              <a:rPr lang="en-US" sz="1800" dirty="0">
                <a:latin typeface="Source Sans Pro Light"/>
              </a:rPr>
              <a:t>standard – production of steel constructions</a:t>
            </a:r>
            <a:r>
              <a:rPr lang="cs-CZ" sz="1800" dirty="0">
                <a:latin typeface="Source Sans Pro Light"/>
              </a:rPr>
              <a:t/>
            </a:r>
            <a:br>
              <a:rPr lang="cs-CZ" sz="1800" dirty="0">
                <a:latin typeface="Source Sans Pro Light"/>
              </a:rPr>
            </a:br>
            <a:r>
              <a:rPr lang="cs-CZ" sz="1800" dirty="0">
                <a:latin typeface="Source Sans Pro Light"/>
              </a:rPr>
              <a:t>Audit</a:t>
            </a:r>
            <a:r>
              <a:rPr lang="en-US" sz="1800" dirty="0">
                <a:latin typeface="Source Sans Pro Light"/>
              </a:rPr>
              <a:t> company - </a:t>
            </a:r>
            <a:r>
              <a:rPr lang="cs-CZ" sz="1800" b="1" dirty="0">
                <a:latin typeface="Source Sans Pro Light"/>
              </a:rPr>
              <a:t>TZÚS Praha s.p. </a:t>
            </a:r>
            <a:r>
              <a:rPr lang="en-US" sz="1800" dirty="0">
                <a:latin typeface="Source Sans Pro Light"/>
              </a:rPr>
              <a:t>since 2012</a:t>
            </a:r>
            <a:endParaRPr lang="cs-CZ" sz="1800" dirty="0">
              <a:latin typeface="Source Sans Pro Light"/>
            </a:endParaRPr>
          </a:p>
          <a:p>
            <a:pPr marL="273050" lvl="1" indent="-265113">
              <a:spcBef>
                <a:spcPts val="0"/>
              </a:spcBef>
              <a:buClr>
                <a:srgbClr val="005297"/>
              </a:buClr>
              <a:defRPr/>
            </a:pPr>
            <a:endParaRPr lang="cs-CZ" sz="1800" dirty="0">
              <a:latin typeface="Source Sans Pro Light"/>
            </a:endParaRPr>
          </a:p>
          <a:p>
            <a:pPr marL="0" indent="0">
              <a:buClr>
                <a:srgbClr val="005297"/>
              </a:buClr>
              <a:buNone/>
              <a:defRPr/>
            </a:pPr>
            <a:r>
              <a:rPr lang="en-US" sz="18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Customer</a:t>
            </a:r>
            <a:r>
              <a:rPr lang="cs-CZ" sz="18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 audit</a:t>
            </a:r>
            <a:r>
              <a:rPr lang="en-US" sz="18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s</a:t>
            </a:r>
          </a:p>
          <a:p>
            <a:pPr marL="0" indent="0">
              <a:buClr>
                <a:srgbClr val="005297"/>
              </a:buClr>
              <a:buNone/>
              <a:defRPr/>
            </a:pPr>
            <a:r>
              <a:rPr lang="en-US" sz="1800" dirty="0" smtClean="0">
                <a:latin typeface="Source Sans Pro Light"/>
              </a:rPr>
              <a:t>Annually </a:t>
            </a:r>
            <a:r>
              <a:rPr lang="cs-CZ" sz="1800" dirty="0">
                <a:latin typeface="Source Sans Pro Light"/>
              </a:rPr>
              <a:t>PressMetal-CZ undergoes product, process, internal, </a:t>
            </a:r>
            <a:r>
              <a:rPr lang="cs-CZ" sz="1800" dirty="0" smtClean="0">
                <a:latin typeface="Source Sans Pro Light"/>
              </a:rPr>
              <a:t>c</a:t>
            </a:r>
            <a:r>
              <a:rPr lang="en-US" sz="1800" dirty="0" smtClean="0">
                <a:latin typeface="Source Sans Pro Light"/>
              </a:rPr>
              <a:t>ustomer </a:t>
            </a:r>
            <a:r>
              <a:rPr lang="cs-CZ" sz="1800" dirty="0" smtClean="0">
                <a:latin typeface="Source Sans Pro Light"/>
              </a:rPr>
              <a:t>audits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2469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39577A-3735-FA4D-85C4-41492F29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8" y="0"/>
            <a:ext cx="10747407" cy="1001026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Source Sans Pro Light"/>
                <a:ea typeface="Source Sans Pro Semibold" panose="020B0503030403020204" pitchFamily="34" charset="0"/>
              </a:rPr>
              <a:t>QUALITY MANAGEMENT SYSTEM</a:t>
            </a:r>
            <a:endParaRPr lang="en-US" sz="3200" b="1" dirty="0">
              <a:solidFill>
                <a:schemeClr val="bg1"/>
              </a:solidFill>
              <a:latin typeface="Source Sans Pro Light"/>
              <a:ea typeface="Source Sans Pro Semibold" panose="020B0503030403020204" pitchFamily="34" charset="0"/>
            </a:endParaRP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34358" y="1014500"/>
            <a:ext cx="7065811" cy="505360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cs-CZ" altLang="cs-CZ" sz="1800" b="1" dirty="0">
              <a:latin typeface="Source Sans Pro Light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cs-CZ" altLang="cs-CZ" sz="2000" dirty="0">
                <a:latin typeface="Source Sans Pro Light"/>
              </a:rPr>
              <a:t>PressMetal-CZ is proceeding in accordance with standards</a:t>
            </a:r>
            <a:r>
              <a:rPr lang="en-US" altLang="cs-CZ" sz="2000" dirty="0">
                <a:latin typeface="Source Sans Pro Light"/>
              </a:rPr>
              <a:t>: </a:t>
            </a:r>
            <a:endParaRPr lang="cs-CZ" altLang="cs-CZ" sz="2000" b="1" dirty="0">
              <a:latin typeface="Source Sans Pro Light"/>
            </a:endParaRPr>
          </a:p>
          <a:p>
            <a:pPr>
              <a:buClr>
                <a:srgbClr val="005297"/>
              </a:buClr>
              <a:buFont typeface="Arial" panose="020B0604020202020204" pitchFamily="34" charset="0"/>
              <a:buChar char="•"/>
              <a:defRPr/>
            </a:pPr>
            <a:r>
              <a:rPr lang="en-GB" altLang="cs-CZ" sz="2000" b="1" dirty="0">
                <a:latin typeface="Source Sans Pro Light"/>
              </a:rPr>
              <a:t>APQP – </a:t>
            </a:r>
            <a:r>
              <a:rPr lang="cs-CZ" altLang="cs-CZ" sz="2000" dirty="0">
                <a:latin typeface="Source Sans Pro Light"/>
              </a:rPr>
              <a:t>Advanced product quality planning</a:t>
            </a:r>
          </a:p>
          <a:p>
            <a:pPr>
              <a:buClr>
                <a:srgbClr val="005297"/>
              </a:buClr>
              <a:buFont typeface="Arial" panose="020B0604020202020204" pitchFamily="34" charset="0"/>
              <a:buChar char="•"/>
              <a:defRPr/>
            </a:pPr>
            <a:r>
              <a:rPr lang="en-GB" altLang="cs-CZ" sz="2000" b="1" dirty="0">
                <a:latin typeface="Source Sans Pro Light"/>
              </a:rPr>
              <a:t>PPAP – </a:t>
            </a:r>
            <a:r>
              <a:rPr lang="cs-CZ" altLang="cs-CZ" sz="2000" dirty="0">
                <a:latin typeface="Source Sans Pro Light"/>
              </a:rPr>
              <a:t>Part approval process according AIAG</a:t>
            </a:r>
          </a:p>
          <a:p>
            <a:pPr>
              <a:buClr>
                <a:srgbClr val="005297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latin typeface="Source Sans Pro Light"/>
              </a:rPr>
              <a:t>PPF – </a:t>
            </a:r>
            <a:r>
              <a:rPr lang="cs-CZ" altLang="cs-CZ" sz="2000" dirty="0">
                <a:latin typeface="Source Sans Pro Light"/>
              </a:rPr>
              <a:t>Part approval process according VDA</a:t>
            </a:r>
          </a:p>
          <a:p>
            <a:pPr>
              <a:buClr>
                <a:srgbClr val="005297"/>
              </a:buClr>
              <a:buFont typeface="Arial" panose="020B0604020202020204" pitchFamily="34" charset="0"/>
              <a:buChar char="•"/>
              <a:defRPr/>
            </a:pPr>
            <a:r>
              <a:rPr lang="en-GB" altLang="cs-CZ" sz="2000" b="1" dirty="0">
                <a:latin typeface="Source Sans Pro Light"/>
              </a:rPr>
              <a:t>FMEA – </a:t>
            </a:r>
            <a:r>
              <a:rPr lang="cs-CZ" altLang="cs-CZ" sz="2000" dirty="0">
                <a:latin typeface="Source Sans Pro Light"/>
              </a:rPr>
              <a:t>Failure mod and effects analysis</a:t>
            </a:r>
          </a:p>
          <a:p>
            <a:pPr>
              <a:buClr>
                <a:srgbClr val="005297"/>
              </a:buClr>
              <a:defRPr/>
            </a:pPr>
            <a:r>
              <a:rPr lang="cs-CZ" altLang="cs-CZ" sz="2000" b="1" dirty="0">
                <a:latin typeface="Source Sans Pro Light"/>
              </a:rPr>
              <a:t>Complaint procedure </a:t>
            </a:r>
            <a:r>
              <a:rPr lang="en-GB" altLang="cs-CZ" sz="2000" b="1" dirty="0">
                <a:latin typeface="Source Sans Pro Light"/>
              </a:rPr>
              <a:t>– </a:t>
            </a:r>
            <a:r>
              <a:rPr lang="en-GB" altLang="cs-CZ" sz="2000" dirty="0">
                <a:latin typeface="Source Sans Pro Light"/>
              </a:rPr>
              <a:t>8D report</a:t>
            </a:r>
            <a:endParaRPr lang="cs-CZ" altLang="cs-CZ" sz="2000" dirty="0">
              <a:latin typeface="Source Sans Pro Ligh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cs-CZ" altLang="cs-CZ" sz="2000" b="1" dirty="0">
              <a:latin typeface="Source Sans Pro Light"/>
            </a:endParaRPr>
          </a:p>
          <a:p>
            <a:pPr marL="0" indent="0">
              <a:buNone/>
              <a:defRPr/>
            </a:pPr>
            <a:r>
              <a:rPr lang="en-GB" altLang="cs-CZ" sz="2000" dirty="0">
                <a:latin typeface="Source Sans Pro Light"/>
              </a:rPr>
              <a:t>Stati</a:t>
            </a:r>
            <a:r>
              <a:rPr lang="cs-CZ" altLang="cs-CZ" sz="2000" dirty="0">
                <a:latin typeface="Source Sans Pro Light"/>
              </a:rPr>
              <a:t>stical methods</a:t>
            </a:r>
            <a:r>
              <a:rPr lang="cs-CZ" altLang="cs-CZ" sz="2000" b="1" dirty="0">
                <a:latin typeface="Source Sans Pro Light"/>
              </a:rPr>
              <a:t>: </a:t>
            </a:r>
            <a:endParaRPr lang="en-US" altLang="cs-CZ" sz="2000" b="1" dirty="0">
              <a:latin typeface="Source Sans Pro Light"/>
            </a:endParaRPr>
          </a:p>
          <a:p>
            <a:pPr>
              <a:buClr>
                <a:srgbClr val="005297"/>
              </a:buClr>
              <a:defRPr/>
            </a:pPr>
            <a:r>
              <a:rPr lang="en-GB" altLang="cs-CZ" sz="2000" b="1" dirty="0">
                <a:latin typeface="Source Sans Pro Light"/>
              </a:rPr>
              <a:t>SPC – </a:t>
            </a:r>
            <a:r>
              <a:rPr lang="en-GB" altLang="cs-CZ" sz="2000" dirty="0">
                <a:latin typeface="Source Sans Pro Light"/>
              </a:rPr>
              <a:t>Statisti</a:t>
            </a:r>
            <a:r>
              <a:rPr lang="cs-CZ" altLang="cs-CZ" sz="2000" dirty="0">
                <a:latin typeface="Source Sans Pro Light"/>
              </a:rPr>
              <a:t>cal process control</a:t>
            </a:r>
            <a:endParaRPr lang="en-US" altLang="cs-CZ" sz="2000" dirty="0">
              <a:latin typeface="Source Sans Pro Light"/>
            </a:endParaRPr>
          </a:p>
          <a:p>
            <a:pPr>
              <a:buClr>
                <a:srgbClr val="005297"/>
              </a:buClr>
              <a:defRPr/>
            </a:pPr>
            <a:r>
              <a:rPr lang="en-GB" altLang="cs-CZ" sz="2000" b="1" dirty="0">
                <a:latin typeface="Source Sans Pro Light"/>
              </a:rPr>
              <a:t>R </a:t>
            </a:r>
            <a:r>
              <a:rPr lang="cs-CZ" altLang="cs-CZ" sz="2000" b="1" dirty="0">
                <a:latin typeface="Source Sans Pro Light"/>
              </a:rPr>
              <a:t>&amp;</a:t>
            </a:r>
            <a:r>
              <a:rPr lang="en-GB" altLang="cs-CZ" sz="2000" b="1" dirty="0">
                <a:latin typeface="Source Sans Pro Light"/>
              </a:rPr>
              <a:t> R</a:t>
            </a:r>
            <a:r>
              <a:rPr lang="cs-CZ" altLang="cs-CZ" sz="2000" b="1" dirty="0">
                <a:latin typeface="Source Sans Pro Light"/>
              </a:rPr>
              <a:t> </a:t>
            </a:r>
            <a:r>
              <a:rPr lang="en-GB" altLang="cs-CZ" sz="2000" b="1" dirty="0">
                <a:latin typeface="Source Sans Pro Light"/>
              </a:rPr>
              <a:t>–</a:t>
            </a:r>
            <a:r>
              <a:rPr lang="cs-CZ" altLang="cs-CZ" sz="2000" b="1" dirty="0">
                <a:latin typeface="Source Sans Pro Light"/>
              </a:rPr>
              <a:t> </a:t>
            </a:r>
            <a:r>
              <a:rPr lang="cs-CZ" altLang="cs-CZ" sz="2000" dirty="0">
                <a:latin typeface="Source Sans Pro Light"/>
              </a:rPr>
              <a:t>Meassurement tools and equipment control</a:t>
            </a:r>
          </a:p>
        </p:txBody>
      </p:sp>
    </p:spTree>
    <p:extLst>
      <p:ext uri="{BB962C8B-B14F-4D97-AF65-F5344CB8AC3E}">
        <p14:creationId xmlns:p14="http://schemas.microsoft.com/office/powerpoint/2010/main" val="1342276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39577A-3735-FA4D-85C4-41492F29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8" y="0"/>
            <a:ext cx="10747407" cy="1001026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Source Sans Pro Light"/>
                <a:ea typeface="Source Sans Pro Semibold" panose="020B0503030403020204" pitchFamily="34" charset="0"/>
              </a:rPr>
              <a:t>STAMPING</a:t>
            </a:r>
            <a:endParaRPr lang="en-US" sz="3200" b="1" dirty="0">
              <a:solidFill>
                <a:schemeClr val="bg1"/>
              </a:solidFill>
              <a:latin typeface="Source Sans Pro Light"/>
              <a:ea typeface="Source Sans Pro Semibold" panose="020B050303040302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534358" y="1380907"/>
            <a:ext cx="6757377" cy="1440886"/>
          </a:xfrm>
        </p:spPr>
        <p:txBody>
          <a:bodyPr>
            <a:normAutofit fontScale="85000" lnSpcReduction="20000"/>
          </a:bodyPr>
          <a:lstStyle/>
          <a:p>
            <a:pPr marL="227013" indent="-219075">
              <a:lnSpc>
                <a:spcPct val="100000"/>
              </a:lnSpc>
              <a:buClr>
                <a:srgbClr val="005297"/>
              </a:buClr>
              <a:buNone/>
              <a:defRPr/>
            </a:pPr>
            <a:r>
              <a:rPr lang="cs-CZ" sz="22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Produced by</a:t>
            </a:r>
            <a:r>
              <a:rPr lang="en-US" sz="22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:</a:t>
            </a:r>
          </a:p>
          <a:p>
            <a:pPr marL="227013" lvl="1" indent="-219075">
              <a:lnSpc>
                <a:spcPct val="100000"/>
              </a:lnSpc>
              <a:spcBef>
                <a:spcPts val="1000"/>
              </a:spcBef>
              <a:buClr>
                <a:srgbClr val="005297"/>
              </a:buClr>
              <a:defRPr/>
            </a:pPr>
            <a:r>
              <a:rPr lang="en-US" sz="2200" b="1" dirty="0">
                <a:latin typeface="Source Sans Pro Light"/>
              </a:rPr>
              <a:t>CNC </a:t>
            </a:r>
            <a:r>
              <a:rPr lang="cs-CZ" sz="2200" dirty="0">
                <a:latin typeface="Source Sans Pro Light"/>
              </a:rPr>
              <a:t>press</a:t>
            </a:r>
            <a:r>
              <a:rPr lang="en-US" sz="2200" b="1" dirty="0">
                <a:latin typeface="Source Sans Pro Light"/>
              </a:rPr>
              <a:t> </a:t>
            </a:r>
            <a:r>
              <a:rPr lang="en-US" sz="2200" dirty="0">
                <a:latin typeface="Source Sans Pro Light"/>
              </a:rPr>
              <a:t>– 4</a:t>
            </a:r>
            <a:r>
              <a:rPr lang="cs-CZ" sz="2200" dirty="0">
                <a:latin typeface="Source Sans Pro Light"/>
              </a:rPr>
              <a:t>5</a:t>
            </a:r>
            <a:r>
              <a:rPr lang="en-US" sz="2200" dirty="0">
                <a:latin typeface="Source Sans Pro Light"/>
              </a:rPr>
              <a:t>t, 63 t</a:t>
            </a:r>
            <a:r>
              <a:rPr lang="en-US" sz="2200">
                <a:latin typeface="Source Sans Pro Light"/>
              </a:rPr>
              <a:t>, </a:t>
            </a:r>
            <a:r>
              <a:rPr lang="en-US" sz="2200" smtClean="0">
                <a:latin typeface="Source Sans Pro Light"/>
              </a:rPr>
              <a:t>100t, 200t &amp; 250t</a:t>
            </a:r>
            <a:endParaRPr lang="en-US" sz="2200" dirty="0">
              <a:latin typeface="Source Sans Pro Light"/>
            </a:endParaRPr>
          </a:p>
          <a:p>
            <a:pPr marL="227013" lvl="1" indent="-219075">
              <a:lnSpc>
                <a:spcPct val="100000"/>
              </a:lnSpc>
              <a:spcBef>
                <a:spcPts val="1000"/>
              </a:spcBef>
              <a:buClr>
                <a:srgbClr val="005297"/>
              </a:buClr>
              <a:defRPr/>
            </a:pPr>
            <a:r>
              <a:rPr lang="en-US" sz="2200" b="1" dirty="0">
                <a:latin typeface="Source Sans Pro Light"/>
              </a:rPr>
              <a:t>E</a:t>
            </a:r>
            <a:r>
              <a:rPr lang="cs-CZ" sz="2200" b="1" dirty="0">
                <a:latin typeface="Source Sans Pro Light"/>
              </a:rPr>
              <a:t>c</a:t>
            </a:r>
            <a:r>
              <a:rPr lang="en-US" sz="2200" b="1" dirty="0">
                <a:latin typeface="Source Sans Pro Light"/>
              </a:rPr>
              <a:t>centr</a:t>
            </a:r>
            <a:r>
              <a:rPr lang="cs-CZ" sz="2200" b="1" dirty="0">
                <a:latin typeface="Source Sans Pro Light"/>
              </a:rPr>
              <a:t>ic </a:t>
            </a:r>
            <a:r>
              <a:rPr lang="cs-CZ" sz="2200" dirty="0">
                <a:latin typeface="Source Sans Pro Light"/>
              </a:rPr>
              <a:t>press</a:t>
            </a:r>
            <a:r>
              <a:rPr lang="en-US" sz="2200" b="1" dirty="0">
                <a:latin typeface="Source Sans Pro Light"/>
              </a:rPr>
              <a:t> </a:t>
            </a:r>
            <a:r>
              <a:rPr lang="en-US" sz="2200" dirty="0">
                <a:latin typeface="Source Sans Pro Light"/>
              </a:rPr>
              <a:t>– </a:t>
            </a:r>
            <a:r>
              <a:rPr lang="cs-CZ" sz="2200" dirty="0">
                <a:latin typeface="Source Sans Pro Light"/>
              </a:rPr>
              <a:t>25t </a:t>
            </a:r>
            <a:r>
              <a:rPr lang="en-US" sz="2200" dirty="0">
                <a:latin typeface="Source Sans Pro Light"/>
                <a:sym typeface="Wingdings" panose="05000000000000000000" pitchFamily="2" charset="2"/>
              </a:rPr>
              <a:t>-</a:t>
            </a:r>
            <a:r>
              <a:rPr lang="cs-CZ" sz="2200" dirty="0">
                <a:latin typeface="Source Sans Pro Light"/>
              </a:rPr>
              <a:t> 400</a:t>
            </a:r>
            <a:r>
              <a:rPr lang="en-US" sz="2200" dirty="0">
                <a:latin typeface="Source Sans Pro Light"/>
              </a:rPr>
              <a:t> t  </a:t>
            </a:r>
          </a:p>
          <a:p>
            <a:pPr marL="227013" indent="-219075">
              <a:lnSpc>
                <a:spcPct val="100000"/>
              </a:lnSpc>
              <a:buClr>
                <a:srgbClr val="005297"/>
              </a:buClr>
              <a:defRPr/>
            </a:pPr>
            <a:r>
              <a:rPr lang="cs-CZ" sz="2200" dirty="0">
                <a:latin typeface="Source Sans Pro Light"/>
              </a:rPr>
              <a:t>Availibilty from 15 press machines</a:t>
            </a:r>
            <a:endParaRPr lang="en-US" sz="2200" dirty="0">
              <a:latin typeface="Source Sans Pro Ligh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1B376717-B5F2-DF4A-9A94-ABEF77919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7"/>
          <a:stretch/>
        </p:blipFill>
        <p:spPr>
          <a:xfrm>
            <a:off x="4615315" y="3211694"/>
            <a:ext cx="3067893" cy="246947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1A53702C-2284-7B46-8A7C-8A1446BEB0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1" t="3378" r="2175" b="3376"/>
          <a:stretch/>
        </p:blipFill>
        <p:spPr>
          <a:xfrm>
            <a:off x="7897858" y="3206684"/>
            <a:ext cx="3678047" cy="245203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FB1F093D-B204-E844-8E0C-3391BDBAC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t="408" r="2456" b="7204"/>
          <a:stretch/>
        </p:blipFill>
        <p:spPr bwMode="auto">
          <a:xfrm>
            <a:off x="682733" y="3206684"/>
            <a:ext cx="3717932" cy="2451600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202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39577A-3735-FA4D-85C4-41492F29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8" y="0"/>
            <a:ext cx="10747407" cy="100102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ource Sans Pro Light"/>
                <a:ea typeface="Source Sans Pro Semibold" panose="020B0503030403020204" pitchFamily="34" charset="0"/>
              </a:rPr>
              <a:t>WELDING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534359" y="1104543"/>
            <a:ext cx="6823974" cy="1733547"/>
          </a:xfrm>
        </p:spPr>
        <p:txBody>
          <a:bodyPr>
            <a:normAutofit lnSpcReduction="10000"/>
          </a:bodyPr>
          <a:lstStyle/>
          <a:p>
            <a:pPr>
              <a:buClr>
                <a:srgbClr val="005297"/>
              </a:buClr>
            </a:pPr>
            <a:endParaRPr lang="cs-CZ" altLang="cs-CZ" sz="1050" dirty="0">
              <a:latin typeface="Source Sans Pro Light"/>
            </a:endParaRPr>
          </a:p>
          <a:p>
            <a:pPr>
              <a:buClr>
                <a:srgbClr val="005297"/>
              </a:buClr>
            </a:pPr>
            <a:r>
              <a:rPr lang="en-US" altLang="cs-CZ" sz="1900" dirty="0">
                <a:latin typeface="Source Sans Pro Light"/>
              </a:rPr>
              <a:t>Arc &amp; Projection Welding</a:t>
            </a:r>
            <a:endParaRPr lang="cs-CZ" altLang="cs-CZ" sz="1900" dirty="0">
              <a:latin typeface="Source Sans Pro Light"/>
            </a:endParaRPr>
          </a:p>
          <a:p>
            <a:pPr>
              <a:buClr>
                <a:srgbClr val="005297"/>
              </a:buClr>
            </a:pPr>
            <a:r>
              <a:rPr lang="en-US" altLang="cs-CZ" sz="1900" dirty="0">
                <a:latin typeface="Source Sans Pro Light"/>
              </a:rPr>
              <a:t>Manual and semi-manual welding</a:t>
            </a:r>
          </a:p>
          <a:p>
            <a:pPr>
              <a:buClr>
                <a:srgbClr val="005297"/>
              </a:buClr>
            </a:pPr>
            <a:r>
              <a:rPr lang="en-US" altLang="cs-CZ" sz="1900" dirty="0">
                <a:latin typeface="Source Sans Pro Light"/>
              </a:rPr>
              <a:t>Robotic welding</a:t>
            </a:r>
            <a:endParaRPr lang="cs-CZ" altLang="cs-CZ" sz="1900" dirty="0">
              <a:latin typeface="Source Sans Pro Light"/>
            </a:endParaRPr>
          </a:p>
          <a:p>
            <a:pPr>
              <a:buClr>
                <a:srgbClr val="005297"/>
              </a:buClr>
            </a:pPr>
            <a:r>
              <a:rPr lang="en-US" altLang="cs-CZ" sz="1900" dirty="0">
                <a:latin typeface="Source Sans Pro Light"/>
              </a:rPr>
              <a:t>Welding using MIG/MAG and TIG methods</a:t>
            </a:r>
            <a:endParaRPr lang="cs-CZ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cs-CZ" dirty="0"/>
          </a:p>
        </p:txBody>
      </p:sp>
      <p:pic>
        <p:nvPicPr>
          <p:cNvPr id="7" name="Obrázek 6" descr="DSC_5217AAA - Windows Prohlížeč fotografií">
            <a:extLst>
              <a:ext uri="{FF2B5EF4-FFF2-40B4-BE49-F238E27FC236}">
                <a16:creationId xmlns="" xmlns:a16="http://schemas.microsoft.com/office/drawing/2014/main" id="{F463299D-B33E-0B46-AB5B-D25906AEC1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8709" y="3302983"/>
            <a:ext cx="2907891" cy="222812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8" name="Obrázek 7" descr="DSC_5228AAA - Windows Prohlížeč fotografií">
            <a:extLst>
              <a:ext uri="{FF2B5EF4-FFF2-40B4-BE49-F238E27FC236}">
                <a16:creationId xmlns="" xmlns:a16="http://schemas.microsoft.com/office/drawing/2014/main" id="{200DF5F7-0F65-2D40-BB33-7465C61290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" b="33"/>
          <a:stretch/>
        </p:blipFill>
        <p:spPr>
          <a:xfrm>
            <a:off x="627310" y="3302983"/>
            <a:ext cx="3265840" cy="2226929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Obrázek 5">
            <a:extLst>
              <a:ext uri="{FF2B5EF4-FFF2-40B4-BE49-F238E27FC236}">
                <a16:creationId xmlns="" xmlns:a16="http://schemas.microsoft.com/office/drawing/2014/main" id="{A7A7510F-EAB7-8744-859D-3E6CEE6D30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2159" y="2193669"/>
            <a:ext cx="3762199" cy="3336243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96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539577A-3735-FA4D-85C4-41492F29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58" y="0"/>
            <a:ext cx="10747407" cy="1001026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Source Sans Pro Light"/>
                <a:ea typeface="Source Sans Pro Semibold" panose="020B0503030403020204" pitchFamily="34" charset="0"/>
              </a:rPr>
              <a:t>OTHER TECHNOLOGIES</a:t>
            </a:r>
            <a:endParaRPr lang="en-US" sz="3200" b="1" dirty="0">
              <a:solidFill>
                <a:schemeClr val="bg1"/>
              </a:solidFill>
              <a:latin typeface="Source Sans Pro Light"/>
              <a:ea typeface="Source Sans Pro Semibold" panose="020B050303040302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11D863D1-F3BA-8D41-9389-A0ABACF5A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0" r="14682" b="21281"/>
          <a:stretch/>
        </p:blipFill>
        <p:spPr bwMode="auto">
          <a:xfrm>
            <a:off x="6096000" y="3665006"/>
            <a:ext cx="1908000" cy="1908000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ástupný symbol pro obsah 2">
            <a:extLst>
              <a:ext uri="{FF2B5EF4-FFF2-40B4-BE49-F238E27FC236}">
                <a16:creationId xmlns="" xmlns:a16="http://schemas.microsoft.com/office/drawing/2014/main" id="{C0136637-AB79-6F44-842F-4038AECF8EAE}"/>
              </a:ext>
            </a:extLst>
          </p:cNvPr>
          <p:cNvSpPr txBox="1">
            <a:spLocks/>
          </p:cNvSpPr>
          <p:nvPr/>
        </p:nvSpPr>
        <p:spPr>
          <a:xfrm>
            <a:off x="2751375" y="1379016"/>
            <a:ext cx="2634441" cy="20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5297"/>
              </a:buClr>
              <a:buNone/>
            </a:pPr>
            <a:r>
              <a:rPr lang="cs-CZ" sz="1800" b="1" dirty="0" err="1" smtClean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Automatic</a:t>
            </a:r>
            <a:r>
              <a:rPr lang="cs-CZ" sz="1800" b="1" dirty="0" smtClean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 </a:t>
            </a:r>
            <a:r>
              <a:rPr lang="cs-CZ" sz="18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threading</a:t>
            </a:r>
            <a:endParaRPr lang="cs-CZ" sz="18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16" name="Obrázek 15" descr="DSC_5271AAA - Windows Prohlížeč fotografií">
            <a:extLst>
              <a:ext uri="{FF2B5EF4-FFF2-40B4-BE49-F238E27FC236}">
                <a16:creationId xmlns="" xmlns:a16="http://schemas.microsoft.com/office/drawing/2014/main" id="{93AAFDB1-D6A1-E444-AA70-8B2C61BDDB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56"/>
          <a:stretch/>
        </p:blipFill>
        <p:spPr>
          <a:xfrm>
            <a:off x="641435" y="1379017"/>
            <a:ext cx="1908000" cy="190800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7" name="Zástupný symbol pro obsah 2">
            <a:extLst>
              <a:ext uri="{FF2B5EF4-FFF2-40B4-BE49-F238E27FC236}">
                <a16:creationId xmlns="" xmlns:a16="http://schemas.microsoft.com/office/drawing/2014/main" id="{D3A4E67A-7576-4B4B-B211-AE2B1EF0215D}"/>
              </a:ext>
            </a:extLst>
          </p:cNvPr>
          <p:cNvSpPr txBox="1">
            <a:spLocks/>
          </p:cNvSpPr>
          <p:nvPr/>
        </p:nvSpPr>
        <p:spPr>
          <a:xfrm>
            <a:off x="2751374" y="3665008"/>
            <a:ext cx="3164793" cy="2341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5297"/>
              </a:buClr>
              <a:buNone/>
            </a:pPr>
            <a:r>
              <a:rPr lang="cs-CZ" sz="18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Bending</a:t>
            </a:r>
            <a:endParaRPr lang="cs-CZ" sz="18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>
              <a:buClr>
                <a:srgbClr val="005297"/>
              </a:buClr>
            </a:pPr>
            <a:r>
              <a:rPr lang="cs-CZ" sz="16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Bending</a:t>
            </a:r>
            <a:r>
              <a:rPr lang="cs-CZ" sz="16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6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materials</a:t>
            </a:r>
            <a:r>
              <a:rPr lang="cs-CZ" sz="16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6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with</a:t>
            </a:r>
            <a:r>
              <a:rPr lang="cs-CZ" sz="16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6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flat</a:t>
            </a:r>
            <a:r>
              <a:rPr lang="cs-CZ" sz="16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and </a:t>
            </a:r>
            <a:r>
              <a:rPr lang="cs-CZ" sz="16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filled</a:t>
            </a:r>
            <a:r>
              <a:rPr lang="cs-CZ" sz="16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profile up to </a:t>
            </a:r>
            <a:r>
              <a:rPr lang="cs-CZ" sz="16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radius</a:t>
            </a:r>
            <a:r>
              <a:rPr lang="cs-CZ" sz="16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500mm</a:t>
            </a:r>
          </a:p>
        </p:txBody>
      </p:sp>
      <p:pic>
        <p:nvPicPr>
          <p:cNvPr id="18" name="Obrázek 17" descr="DSCN0113.JPG">
            <a:extLst>
              <a:ext uri="{FF2B5EF4-FFF2-40B4-BE49-F238E27FC236}">
                <a16:creationId xmlns="" xmlns:a16="http://schemas.microsoft.com/office/drawing/2014/main" id="{63FD0615-55A7-674B-9E04-DE9670FCE5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62" r="19652"/>
          <a:stretch/>
        </p:blipFill>
        <p:spPr>
          <a:xfrm>
            <a:off x="641435" y="3665008"/>
            <a:ext cx="1908000" cy="190800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E4BA59D1-946B-A94E-95DD-0B9E6047ED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17" t="7002" r="15615" b="3630"/>
          <a:stretch/>
        </p:blipFill>
        <p:spPr>
          <a:xfrm>
            <a:off x="6096000" y="1379016"/>
            <a:ext cx="1908000" cy="190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0" name="Zástupný symbol pro obsah 2">
            <a:extLst>
              <a:ext uri="{FF2B5EF4-FFF2-40B4-BE49-F238E27FC236}">
                <a16:creationId xmlns="" xmlns:a16="http://schemas.microsoft.com/office/drawing/2014/main" id="{A289C50C-C56B-AC41-ACFE-4EE8EAF07F35}"/>
              </a:ext>
            </a:extLst>
          </p:cNvPr>
          <p:cNvSpPr txBox="1">
            <a:spLocks/>
          </p:cNvSpPr>
          <p:nvPr/>
        </p:nvSpPr>
        <p:spPr>
          <a:xfrm>
            <a:off x="8207718" y="1379016"/>
            <a:ext cx="3231426" cy="1556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5297"/>
              </a:buClr>
              <a:buNone/>
            </a:pPr>
            <a:r>
              <a:rPr lang="cs-CZ" sz="18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Clinching</a:t>
            </a:r>
            <a:endParaRPr lang="cs-CZ" sz="14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>
              <a:buClr>
                <a:srgbClr val="005297"/>
              </a:buClr>
            </a:pPr>
            <a:r>
              <a:rPr lang="cs-CZ" sz="16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Press-joining</a:t>
            </a:r>
            <a:r>
              <a:rPr lang="cs-CZ" sz="16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6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process</a:t>
            </a:r>
            <a:endParaRPr lang="cs-CZ" sz="16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</p:txBody>
      </p:sp>
      <p:sp>
        <p:nvSpPr>
          <p:cNvPr id="21" name="Zástupný symbol pro obsah 2">
            <a:extLst>
              <a:ext uri="{FF2B5EF4-FFF2-40B4-BE49-F238E27FC236}">
                <a16:creationId xmlns="" xmlns:a16="http://schemas.microsoft.com/office/drawing/2014/main" id="{656921BF-154D-1446-BDB7-B0FCAF4321C8}"/>
              </a:ext>
            </a:extLst>
          </p:cNvPr>
          <p:cNvSpPr txBox="1">
            <a:spLocks/>
          </p:cNvSpPr>
          <p:nvPr/>
        </p:nvSpPr>
        <p:spPr>
          <a:xfrm>
            <a:off x="8207718" y="3665008"/>
            <a:ext cx="3489645" cy="21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5297"/>
              </a:buClr>
              <a:buNone/>
            </a:pPr>
            <a:r>
              <a:rPr lang="cs-CZ" sz="1800" b="1" dirty="0" err="1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Tumbling</a:t>
            </a:r>
            <a:endParaRPr lang="cs-CZ" sz="18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  <a:p>
            <a:pPr>
              <a:buClr>
                <a:srgbClr val="005297"/>
              </a:buClr>
            </a:pPr>
            <a:r>
              <a:rPr lang="cs-CZ" sz="16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Recommended</a:t>
            </a:r>
            <a:r>
              <a:rPr lang="cs-CZ" sz="16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6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for</a:t>
            </a:r>
            <a:r>
              <a:rPr lang="cs-CZ" sz="16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6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small</a:t>
            </a:r>
            <a:r>
              <a:rPr lang="cs-CZ" sz="1600" dirty="0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 </a:t>
            </a:r>
            <a:r>
              <a:rPr lang="cs-CZ" sz="1600" dirty="0" err="1">
                <a:latin typeface="Source Sans Pro Light" panose="020B0503030403020204" pitchFamily="34" charset="0"/>
                <a:ea typeface="Source Sans Pro Light" panose="020B0503030403020204" pitchFamily="34" charset="0"/>
              </a:rPr>
              <a:t>parts</a:t>
            </a:r>
            <a:endParaRPr lang="cs-CZ" sz="1600" dirty="0">
              <a:latin typeface="Source Sans Pro Light" panose="020B0503030403020204" pitchFamily="34" charset="0"/>
              <a:ea typeface="Source Sans Pro Light" panose="020B0503030403020204" pitchFamily="34" charset="0"/>
            </a:endParaRPr>
          </a:p>
          <a:p>
            <a:pPr marL="0" indent="0">
              <a:buClr>
                <a:srgbClr val="005297"/>
              </a:buClr>
              <a:buNone/>
            </a:pPr>
            <a:endParaRPr lang="cs-CZ" sz="1800" b="1" dirty="0"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4917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1839</TotalTime>
  <Words>412</Words>
  <Application>Microsoft Office PowerPoint</Application>
  <PresentationFormat>Vlastní</PresentationFormat>
  <Paragraphs>102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4" baseType="lpstr">
      <vt:lpstr>Arial</vt:lpstr>
      <vt:lpstr>Source Sans Pro Semibold</vt:lpstr>
      <vt:lpstr>Source Sans Pro Light</vt:lpstr>
      <vt:lpstr>Wingdings</vt:lpstr>
      <vt:lpstr>Calibri</vt:lpstr>
      <vt:lpstr>Calibri Light</vt:lpstr>
      <vt:lpstr>Source Sans Pro</vt:lpstr>
      <vt:lpstr>Wingdings 2</vt:lpstr>
      <vt:lpstr>Motiv Office</vt:lpstr>
      <vt:lpstr>PRESSMETAL-CZ, SPOL. S R.O.</vt:lpstr>
      <vt:lpstr>ABOUT PRESSMETAL</vt:lpstr>
      <vt:lpstr>COMPANY SALES – TURNOVER (EUR)</vt:lpstr>
      <vt:lpstr>APPEARANCE OF OUR  PRODUCTS</vt:lpstr>
      <vt:lpstr>QUALITY CERTIFICATION</vt:lpstr>
      <vt:lpstr>QUALITY MANAGEMENT SYSTEM</vt:lpstr>
      <vt:lpstr>STAMPING</vt:lpstr>
      <vt:lpstr>WELDING</vt:lpstr>
      <vt:lpstr>OTHER TECHNOLOGIES</vt:lpstr>
      <vt:lpstr>MATERIALS AND COOPERATION</vt:lpstr>
      <vt:lpstr>ELECTRICAL DISCHARGE MACHINING (EDM)</vt:lpstr>
      <vt:lpstr>TOOLSHOP</vt:lpstr>
      <vt:lpstr>AUTOMATION</vt:lpstr>
      <vt:lpstr>CONTACT</vt:lpstr>
      <vt:lpstr>WE ARE LOOKING FORWARD TO FUTURE COOPERATION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PressMetal-CZ, spol. s r.o.</dc:title>
  <dc:creator>Jakub Rusniok</dc:creator>
  <cp:lastModifiedBy>Lukáš Krystek</cp:lastModifiedBy>
  <cp:revision>75</cp:revision>
  <dcterms:created xsi:type="dcterms:W3CDTF">2018-05-08T13:52:52Z</dcterms:created>
  <dcterms:modified xsi:type="dcterms:W3CDTF">2018-07-02T13:10:09Z</dcterms:modified>
</cp:coreProperties>
</file>